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</p:sldIdLst>
  <p:sldSz cx="12192000" cy="6858000"/>
  <p:notesSz cx="6858000" cy="9144000"/>
  <p:defaultTextStyle>
    <a:defPPr>
      <a:defRPr lang="fr-FR"/>
    </a:defPPr>
    <a:lvl1pPr marL="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60" y="8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4712328" name="Espace réservé d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82054501" name="Espace réservé pour la date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32E96E-41F7-40C5-8419-297958CC00FA}" type="datetimeFigureOut">
              <a:rPr lang="fr-FR"/>
              <a:t>08/05/2026</a:t>
            </a:fld>
            <a:endParaRPr lang="fr-FR"/>
          </a:p>
        </p:txBody>
      </p:sp>
      <p:sp>
        <p:nvSpPr>
          <p:cNvPr id="333411401" name="Espace réservé pour l'image de la diapositiv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1630122648" name="Remarques Espace réservé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16665277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167492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6999B8-B6B4-4561-A3CD-BBCDAB9FC9D9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780523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003105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0277751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1112470-A8BC-D2F7-2A2F-14E644C440AB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84152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0582466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0539053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DD94EFE-604D-8FFC-4F76-7468C31CA472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681028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282102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Discours: </a:t>
            </a:r>
            <a:b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« On peut voir la méthode d’estimation de la courbure moyenne via APSS </a:t>
            </a:r>
            <a:endParaRPr sz="1200"/>
          </a:p>
          <a:p>
            <a:pPr>
              <a:defRPr/>
            </a:pPr>
            <a: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comme le résultat de la différentiation de sa formule, ou autrement dit, le gradient de sa 0-isosurface.</a:t>
            </a:r>
            <a:b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b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Si maintenant on considère une SDF reconstruite via la méthode des MLS (pas détaillée ici).</a:t>
            </a:r>
            <a:b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L’observation de la variation des normales sur cette surface mène à la Weingarten Map »</a:t>
            </a:r>
            <a:endParaRPr sz="1200"/>
          </a:p>
          <a:p>
            <a:pPr>
              <a:defRPr/>
            </a:pPr>
            <a:endParaRPr/>
          </a:p>
        </p:txBody>
      </p:sp>
      <p:sp>
        <p:nvSpPr>
          <p:cNvPr id="173922179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17B3783-30EB-5515-BC0D-931BA943DF13}" type="slidenum">
              <a:rPr/>
              <a:t>100</a:t>
            </a:fld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631843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5306298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Discours: </a:t>
            </a:r>
            <a:b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« On peut voir la méthode d’estimation de la courbure moyenne via APSS </a:t>
            </a:r>
            <a:endParaRPr sz="1200"/>
          </a:p>
          <a:p>
            <a:pPr>
              <a:defRPr/>
            </a:pPr>
            <a: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comme le résultat de la différentiation de sa formule, ou autrement dit, le gradient de sa 0-isosurface.</a:t>
            </a:r>
            <a:b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b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Si maintenant on considère une SDF reconstruite via la méthode des MLS (pas détaillée ici).</a:t>
            </a:r>
            <a:b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L’observation de la variation des normales sur cette surface mène à la Weingarten Map »</a:t>
            </a:r>
            <a:endParaRPr sz="1200"/>
          </a:p>
          <a:p>
            <a:pPr>
              <a:defRPr/>
            </a:pPr>
            <a:endParaRPr/>
          </a:p>
        </p:txBody>
      </p:sp>
      <p:sp>
        <p:nvSpPr>
          <p:cNvPr id="177802213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F159105-BB3C-DDF8-6DAB-977E6FAD85BF}" type="slidenum">
              <a:rPr/>
              <a:t>101</a:t>
            </a:fld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17614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8810726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5706835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7CCA958-DC33-2C0B-F801-B5BFCA3910B5}" type="slidenum">
              <a:rPr/>
              <a:t>102</a:t>
            </a:fld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343985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4186384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0871306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528A304-F799-58F5-D238-0F2B1A15A931}" type="slidenum">
              <a:rPr/>
              <a:t>103</a:t>
            </a:fld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451459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719766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2256034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046DC9D-1D4E-4603-2D66-16DBD3062827}" type="slidenum">
              <a:rPr/>
              <a:t>104</a:t>
            </a:fld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780491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28043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6025166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0DF99A4-1A99-3783-122D-CD71B6F90E6E}" type="slidenum">
              <a:rPr/>
              <a:t>105</a:t>
            </a:fld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387959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3455300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3819292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61FC03B-DE95-2A88-C034-647F355D555C}" type="slidenum">
              <a:rPr/>
              <a:t>106</a:t>
            </a:fld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371529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5000576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797772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41812CB-B479-284E-ADD1-6E29F053F678}" type="slidenum">
              <a:rPr/>
              <a:t>107</a:t>
            </a:fld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760402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9210484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2930144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8381745-25FC-5E89-2692-AEED995EEF70}" type="slidenum">
              <a:rPr/>
              <a:t>108</a:t>
            </a:fld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771374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556196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9291393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60AACAF-1B7D-7F00-5572-DD708FE23562}" type="slidenum">
              <a:rPr/>
              <a:t>109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75075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2925892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149018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236697F-0327-05D4-9541-C6B761A07F17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485559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35800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1295010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A82387-C2A0-7D20-EF90-681B088FF691}" type="slidenum">
              <a:rPr/>
              <a:t>110</a:t>
            </a:fld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964643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1379958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5964874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1CCCAB-9CAA-840D-B688-42BD82BFADC4}" type="slidenum">
              <a:rPr/>
              <a:t>111</a:t>
            </a:fld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013343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9862801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3633291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6B53503-41F2-9F32-6771-23ED12CB7670}" type="slidenum">
              <a:rPr/>
              <a:t>112</a:t>
            </a:fld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519189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9429467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1249441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33F973-085E-0E1B-77DF-2F6653095F4D}" type="slidenum">
              <a:rPr/>
              <a:t>113</a:t>
            </a:fld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049941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2859280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1098780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6E0D013-5BEE-3484-5595-5D3BF711F60F}" type="slidenum">
              <a:rPr/>
              <a:t>114</a:t>
            </a:fld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675463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0507082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3995834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F5FBC86-5C95-1AD8-19D7-BD89912F2644}" type="slidenum">
              <a:rPr/>
              <a:t>115</a:t>
            </a:fld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9148797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038" cy="3085920"/>
          </a:xfrm>
          <a:prstGeom prst="rect">
            <a:avLst/>
          </a:prstGeom>
          <a:ln w="0">
            <a:noFill/>
          </a:ln>
        </p:spPr>
      </p:sp>
      <p:sp>
        <p:nvSpPr>
          <p:cNvPr id="1954851426" name="PlaceHolder 2"/>
          <p:cNvSpPr>
            <a:spLocks noGrp="1"/>
          </p:cNvSpPr>
          <p:nvPr>
            <p:ph type="body"/>
          </p:nvPr>
        </p:nvSpPr>
        <p:spPr bwMode="auto">
          <a:xfrm>
            <a:off x="685800" y="4400640"/>
            <a:ext cx="5486038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defRPr/>
            </a:pPr>
            <a:endParaRPr lang="fr-FR" sz="2000" b="0" strike="noStrike" spc="0">
              <a:latin typeface="Arial"/>
            </a:endParaRPr>
          </a:p>
        </p:txBody>
      </p:sp>
      <p:sp>
        <p:nvSpPr>
          <p:cNvPr id="1954062578" name="PlaceHolder 3"/>
          <p:cNvSpPr>
            <a:spLocks noGrp="1"/>
          </p:cNvSpPr>
          <p:nvPr>
            <p:ph type="sldNum" idx="619"/>
          </p:nvPr>
        </p:nvSpPr>
        <p:spPr bwMode="auto"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>
              <a:defRPr lang="fr-FR" sz="2400" b="0" strike="noStrike" spc="0">
                <a:latin typeface="Times New Roman"/>
              </a:defRPr>
            </a:lvl1pPr>
          </a:lstStyle>
          <a:p>
            <a:pPr>
              <a:defRPr/>
            </a:pPr>
            <a:endParaRPr lang="fr-FR" sz="2400" b="0" strike="noStrike" spc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2313325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038" cy="3085920"/>
          </a:xfrm>
          <a:prstGeom prst="rect">
            <a:avLst/>
          </a:prstGeom>
          <a:ln w="0">
            <a:noFill/>
          </a:ln>
        </p:spPr>
      </p:sp>
      <p:sp>
        <p:nvSpPr>
          <p:cNvPr id="2042164774" name="PlaceHolder 2"/>
          <p:cNvSpPr>
            <a:spLocks noGrp="1"/>
          </p:cNvSpPr>
          <p:nvPr>
            <p:ph type="body"/>
          </p:nvPr>
        </p:nvSpPr>
        <p:spPr bwMode="auto">
          <a:xfrm>
            <a:off x="685800" y="4400640"/>
            <a:ext cx="5486038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defRPr/>
            </a:pPr>
            <a:endParaRPr lang="fr-FR" sz="2000" b="0" strike="noStrike" spc="0">
              <a:latin typeface="Arial"/>
            </a:endParaRPr>
          </a:p>
        </p:txBody>
      </p:sp>
      <p:sp>
        <p:nvSpPr>
          <p:cNvPr id="2016296931" name="PlaceHolder 3"/>
          <p:cNvSpPr>
            <a:spLocks noGrp="1"/>
          </p:cNvSpPr>
          <p:nvPr>
            <p:ph type="sldNum" idx="623"/>
          </p:nvPr>
        </p:nvSpPr>
        <p:spPr bwMode="auto"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>
              <a:defRPr lang="fr-FR" sz="2400" b="0" strike="noStrike" spc="0">
                <a:latin typeface="Times New Roman"/>
              </a:defRPr>
            </a:lvl1pPr>
          </a:lstStyle>
          <a:p>
            <a:pPr>
              <a:defRPr/>
            </a:pPr>
            <a:endParaRPr lang="fr-FR" sz="2400" b="0" strike="noStrike" spc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746911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038" cy="3085920"/>
          </a:xfrm>
          <a:prstGeom prst="rect">
            <a:avLst/>
          </a:prstGeom>
          <a:ln w="0">
            <a:noFill/>
          </a:ln>
        </p:spPr>
      </p:sp>
      <p:sp>
        <p:nvSpPr>
          <p:cNvPr id="2748394" name="PlaceHolder 2"/>
          <p:cNvSpPr>
            <a:spLocks noGrp="1"/>
          </p:cNvSpPr>
          <p:nvPr>
            <p:ph type="body"/>
          </p:nvPr>
        </p:nvSpPr>
        <p:spPr bwMode="auto">
          <a:xfrm>
            <a:off x="685800" y="4400640"/>
            <a:ext cx="5486038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defRPr/>
            </a:pPr>
            <a:endParaRPr lang="fr-FR" sz="2000" b="0" strike="noStrike" spc="0">
              <a:latin typeface="Arial"/>
            </a:endParaRPr>
          </a:p>
        </p:txBody>
      </p:sp>
      <p:sp>
        <p:nvSpPr>
          <p:cNvPr id="1624358040" name="PlaceHolder 3"/>
          <p:cNvSpPr>
            <a:spLocks noGrp="1"/>
          </p:cNvSpPr>
          <p:nvPr>
            <p:ph type="sldNum" idx="624"/>
          </p:nvPr>
        </p:nvSpPr>
        <p:spPr bwMode="auto"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>
              <a:defRPr lang="fr-FR" sz="2400" b="0" strike="noStrike" spc="0">
                <a:latin typeface="Times New Roman"/>
              </a:defRPr>
            </a:lvl1pPr>
          </a:lstStyle>
          <a:p>
            <a:pPr>
              <a:defRPr/>
            </a:pPr>
            <a:endParaRPr lang="fr-FR" sz="2400" b="0" strike="noStrike" spc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9527249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038" cy="3085920"/>
          </a:xfrm>
          <a:prstGeom prst="rect">
            <a:avLst/>
          </a:prstGeom>
          <a:ln w="0">
            <a:noFill/>
          </a:ln>
        </p:spPr>
      </p:sp>
      <p:sp>
        <p:nvSpPr>
          <p:cNvPr id="172274346" name="PlaceHolder 2"/>
          <p:cNvSpPr>
            <a:spLocks noGrp="1"/>
          </p:cNvSpPr>
          <p:nvPr>
            <p:ph type="body"/>
          </p:nvPr>
        </p:nvSpPr>
        <p:spPr bwMode="auto">
          <a:xfrm>
            <a:off x="685800" y="4400640"/>
            <a:ext cx="5486038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defRPr/>
            </a:pPr>
            <a:endParaRPr lang="fr-FR" sz="2000" b="0" strike="noStrike" spc="0">
              <a:latin typeface="Arial"/>
            </a:endParaRPr>
          </a:p>
        </p:txBody>
      </p:sp>
      <p:sp>
        <p:nvSpPr>
          <p:cNvPr id="1786210933" name="PlaceHolder 3"/>
          <p:cNvSpPr>
            <a:spLocks noGrp="1"/>
          </p:cNvSpPr>
          <p:nvPr>
            <p:ph type="sldNum" idx="625"/>
          </p:nvPr>
        </p:nvSpPr>
        <p:spPr bwMode="auto"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>
              <a:defRPr lang="fr-FR" sz="2400" b="0" strike="noStrike" spc="0">
                <a:latin typeface="Times New Roman"/>
              </a:defRPr>
            </a:lvl1pPr>
          </a:lstStyle>
          <a:p>
            <a:pPr>
              <a:defRPr/>
            </a:pPr>
            <a:endParaRPr lang="fr-FR" sz="2400" b="0" strike="noStrike" spc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104393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3226846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5084154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94ED9E9-DCF3-28FB-6639-C3DE4E0FC319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2588245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038" cy="3085920"/>
          </a:xfrm>
          <a:prstGeom prst="rect">
            <a:avLst/>
          </a:prstGeom>
          <a:ln w="0">
            <a:noFill/>
          </a:ln>
        </p:spPr>
      </p:sp>
      <p:sp>
        <p:nvSpPr>
          <p:cNvPr id="737944160" name="PlaceHolder 2"/>
          <p:cNvSpPr>
            <a:spLocks noGrp="1"/>
          </p:cNvSpPr>
          <p:nvPr>
            <p:ph type="body"/>
          </p:nvPr>
        </p:nvSpPr>
        <p:spPr bwMode="auto">
          <a:xfrm>
            <a:off x="685800" y="4400640"/>
            <a:ext cx="5486038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defRPr/>
            </a:pPr>
            <a:endParaRPr lang="fr-FR" sz="2000" b="0" strike="noStrike" spc="0">
              <a:latin typeface="Arial"/>
            </a:endParaRPr>
          </a:p>
        </p:txBody>
      </p:sp>
      <p:sp>
        <p:nvSpPr>
          <p:cNvPr id="635485818" name="PlaceHolder 3"/>
          <p:cNvSpPr>
            <a:spLocks noGrp="1"/>
          </p:cNvSpPr>
          <p:nvPr>
            <p:ph type="sldNum" idx="626"/>
          </p:nvPr>
        </p:nvSpPr>
        <p:spPr bwMode="auto"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>
              <a:defRPr lang="fr-FR" sz="2400" b="0" strike="noStrike" spc="0">
                <a:latin typeface="Times New Roman"/>
              </a:defRPr>
            </a:lvl1pPr>
          </a:lstStyle>
          <a:p>
            <a:pPr>
              <a:defRPr/>
            </a:pPr>
            <a:endParaRPr lang="fr-FR" sz="2400" b="0" strike="noStrike" spc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7809063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038" cy="3085920"/>
          </a:xfrm>
          <a:prstGeom prst="rect">
            <a:avLst/>
          </a:prstGeom>
          <a:ln w="0">
            <a:noFill/>
          </a:ln>
        </p:spPr>
      </p:sp>
      <p:sp>
        <p:nvSpPr>
          <p:cNvPr id="1633005405" name="PlaceHolder 2"/>
          <p:cNvSpPr>
            <a:spLocks noGrp="1"/>
          </p:cNvSpPr>
          <p:nvPr>
            <p:ph type="body"/>
          </p:nvPr>
        </p:nvSpPr>
        <p:spPr bwMode="auto">
          <a:xfrm>
            <a:off x="685800" y="4400640"/>
            <a:ext cx="5486038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defRPr/>
            </a:pPr>
            <a:endParaRPr lang="fr-FR" sz="2000" b="0" strike="noStrike" spc="0">
              <a:latin typeface="Arial"/>
            </a:endParaRPr>
          </a:p>
        </p:txBody>
      </p:sp>
      <p:sp>
        <p:nvSpPr>
          <p:cNvPr id="1261597067" name="PlaceHolder 3"/>
          <p:cNvSpPr>
            <a:spLocks noGrp="1"/>
          </p:cNvSpPr>
          <p:nvPr>
            <p:ph type="sldNum" idx="627"/>
          </p:nvPr>
        </p:nvSpPr>
        <p:spPr bwMode="auto"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>
              <a:defRPr lang="fr-FR" sz="2400" b="0" strike="noStrike" spc="0">
                <a:latin typeface="Times New Roman"/>
              </a:defRPr>
            </a:lvl1pPr>
          </a:lstStyle>
          <a:p>
            <a:pPr>
              <a:defRPr/>
            </a:pPr>
            <a:endParaRPr lang="fr-FR" sz="2400" b="0" strike="noStrike" spc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838629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2704466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4580068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8A53B31-F94A-9D99-8D65-1597A4CE9399}" type="slidenum">
              <a:rPr/>
              <a:t>122</a:t>
            </a:fld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217424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288623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1432389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78FF2B3-6482-CFCB-900D-2F354534C9F7}" type="slidenum">
              <a:rPr/>
              <a:t>123</a:t>
            </a:fld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398192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1798724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6227662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DE121D-3FEF-AB86-BB8E-EBE604B99523}" type="slidenum">
              <a:rPr/>
              <a:t>124</a:t>
            </a:fld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94668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3013420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5553227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3A8010F-3E45-34D3-50B5-9E76FC2E9341}" type="slidenum">
              <a:rPr/>
              <a:t>125</a:t>
            </a:fld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676289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8829333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4120741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AB81FD3-6CED-A646-6FF7-4B9C2A940C49}" type="slidenum">
              <a:rPr/>
              <a:t>126</a:t>
            </a:fld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4024761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6217633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0653466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C8EBC2D-5BA7-8F52-8633-F6F58035EC22}" type="slidenum">
              <a:rPr/>
              <a:t>127</a:t>
            </a:fld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484929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1485105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7318156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469DB94-CF89-07A4-7EF1-2C21069594E2}" type="slidenum">
              <a:rPr/>
              <a:t>128</a:t>
            </a:fld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24808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8875494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2289116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9CFCC72-E317-1D69-89D8-1B50DC7EBD4B}" type="slidenum">
              <a:rPr/>
              <a:t>129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024134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143270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5012974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D683151-BAB4-B922-D3A1-4A92168D2955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179903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7069968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419807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9D2E527-8010-A75D-6117-BEC3141B4FEA}" type="slidenum">
              <a:rPr/>
              <a:t>130</a:t>
            </a:fld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875851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6415044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9479915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BF9D257-44C1-6331-6E85-2B935E12B553}" type="slidenum">
              <a:rPr/>
              <a:t>131</a:t>
            </a:fld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968347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243411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6038719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113C002-3616-69B5-52D5-86C56B75C6B4}" type="slidenum">
              <a:rPr/>
              <a:t>132</a:t>
            </a:fld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636930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3866005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7784166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E3531AC-76F6-023C-8BF1-84A626B5FA5B}" type="slidenum">
              <a:rPr/>
              <a:t>133</a:t>
            </a:fld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680793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7032762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7926072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ACCE7D1-8399-F4C4-3FF4-540ADAECD4B9}" type="slidenum">
              <a:rPr/>
              <a:t>134</a:t>
            </a:fld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041487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6913145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4760759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D3A2F44-F3BF-69E2-D3C3-1EE5940BBEA2}" type="slidenum">
              <a:rPr/>
              <a:t>135</a:t>
            </a:fld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53163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9316183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9808085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0EDD4D2-B393-6A04-F08F-85336211C776}" type="slidenum">
              <a:rPr/>
              <a:t>136</a:t>
            </a:fld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263174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0498429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387495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6A0DD38-9E2C-A951-DD64-ACA481C92E1F}" type="slidenum">
              <a:rPr/>
              <a:t>137</a:t>
            </a:fld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978596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029804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0275779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6A501EA-6ADF-35E6-EACA-7DCC0AC9868E}" type="slidenum">
              <a:rPr/>
              <a:t>138</a:t>
            </a:fld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731227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3107200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4901991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047367-2DA9-2DFC-D874-8F82D9FBCAA0}" type="slidenum">
              <a:rPr/>
              <a:t>139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143444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6234935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6006058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7BC376D-E221-00DD-8D00-5881B736D19C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461410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6596134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5733101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4862CB5-6B45-1CA8-FA91-13B2C6336E33}" type="slidenum">
              <a:rPr/>
              <a:t>140</a:t>
            </a:fld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139035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4948207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0539773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B76D611-5EFB-B441-EBEE-0077366101CA}" type="slidenum">
              <a:rPr/>
              <a:t>141</a:t>
            </a:fld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858154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6278861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8357057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AC56639-6524-4E45-5F77-1B4FE0CA2BA4}" type="slidenum">
              <a:rPr/>
              <a:t>142</a:t>
            </a:fld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329726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1639517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8989758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455F7E3-6A84-14FF-1260-DF070F9731F6}" type="slidenum">
              <a:rPr/>
              <a:t>143</a:t>
            </a:fld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535649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2270416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0727208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C07339-8B2B-9FF0-D952-749922B9DEFC}" type="slidenum">
              <a:rPr/>
              <a:t>144</a:t>
            </a:fld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76211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1962659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146767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CA4F332-BE3A-14B9-AAEB-58F22D1E21AB}" type="slidenum">
              <a:rPr/>
              <a:t>145</a:t>
            </a:fld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085133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7211482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9880167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F98D81E-B957-0404-D919-ECF2C2BBE7B0}" type="slidenum">
              <a:rPr/>
              <a:t>146</a:t>
            </a:fld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929764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2621628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3381885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5BB1885-270D-A6AF-05F0-9461ACF3F74A}" type="slidenum">
              <a:rPr/>
              <a:t>147</a:t>
            </a:fld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327522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0728653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3401869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F738B6-1609-241D-EE59-2598406094FC}" type="slidenum">
              <a:rPr/>
              <a:t>148</a:t>
            </a:fld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929637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9270123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7619932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3D767EA-724F-320F-5F99-3B42DBEB0850}" type="slidenum">
              <a:rPr/>
              <a:t>149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421793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5950598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6086690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5577A2-EEE8-FC9B-E67E-BEE6D8E5BD93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836010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13981794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1679011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6047ED6-B868-4260-E2A0-DBAF278D2CE3}" type="slidenum">
              <a:rPr/>
              <a:t>150</a:t>
            </a:fld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268939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2031337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5673850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6B02D2F-9BDC-9869-6EB8-F7D504AF7A6C}" type="slidenum">
              <a:rPr/>
              <a:t>151</a:t>
            </a:fld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92262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6548347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0435969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1489A59-E210-55DE-78C8-3DCD63F2A23B}" type="slidenum">
              <a:rPr/>
              <a:t>152</a:t>
            </a:fld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5991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2295034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9318916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0F61E6-39F2-D9B4-0876-494FD5672ACE}" type="slidenum">
              <a:rPr/>
              <a:t>153</a:t>
            </a:fld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448370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9071924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6973961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44FF247-658A-8C0C-8AAA-A4CAE13343A6}" type="slidenum">
              <a:rPr/>
              <a:t>154</a:t>
            </a:fld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003081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2048760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6288619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BD776A5-742F-6F6B-08DA-03B29481A56A}" type="slidenum">
              <a:rPr/>
              <a:t>155</a:t>
            </a:fld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565588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4950647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3519889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4EB1D0-9EB4-DCBD-36B4-A89CCCDBADF8}" type="slidenum">
              <a:rPr/>
              <a:t>156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860240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9930603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5582801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57AB724-8B30-603D-6EB1-E51B21860141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706042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5705549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2336554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A3DD192-080C-06E8-4992-E6DF8230FDE2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845747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0281317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t>Ici, bien noter que l’on n’est pas dans le cas 2D où l’on a une structure. </a:t>
            </a:r>
            <a:br>
              <a:rPr/>
            </a:br>
            <a:r>
              <a:t>Si l’on enleve la structure pixel (qu’on modifie l’ordre) on voit bien que l’image est totalement différente.</a:t>
            </a:r>
          </a:p>
        </p:txBody>
      </p:sp>
      <p:sp>
        <p:nvSpPr>
          <p:cNvPr id="6192043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E2F8E42-E2B0-6CC2-1AB0-BBAA3CF597B3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014589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9831344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t>LiDAR precision</a:t>
            </a:r>
          </a:p>
        </p:txBody>
      </p:sp>
      <p:sp>
        <p:nvSpPr>
          <p:cNvPr id="114054944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496CB84-DA75-1A23-5D6F-6C9FE3FCAFB8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075219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8906173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3477471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544224C-F795-115D-EE36-E2DA619E3501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26391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042164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t>LiDAR precision</a:t>
            </a:r>
          </a:p>
        </p:txBody>
      </p:sp>
      <p:sp>
        <p:nvSpPr>
          <p:cNvPr id="166994074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8C12DCD-BCAB-3056-7A51-EFFA87C618BD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368135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7959904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0902537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F92ABF5-B888-122D-05FB-AA72F87A7370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116598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2176616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5225371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3FADE48-DFF2-3772-266B-332A5F8AA78A}" type="slidenum">
              <a:rPr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565154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873189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7279948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499B57E-5923-C489-909B-092E1EE10F88}" type="slidenum">
              <a:rPr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943843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1652497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5726024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7707D6D-0BCB-FDFF-8A99-08977FE15BF7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865659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6744637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2493503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5EEAEF6-BE96-5366-043C-A2BDED1AEC4D}" type="slidenum">
              <a:rPr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226318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3664638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4650462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1FC22F5-90B0-10D1-ED18-678E08B24914}" type="slidenum">
              <a:rPr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063798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7112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2235974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814127C-D896-28DE-1445-3896BDD54C94}" type="slidenum">
              <a:rPr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125934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0386030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0931829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F83CF3E-EBB6-31BA-691A-43648FC52B0A}" type="slidenum">
              <a:rPr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234227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0260576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0482241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8D3D874-CA53-805C-CFFE-D3B61B4F1746}" type="slidenum">
              <a:rPr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554221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0951630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0620183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C016F56-4461-EAA7-1EFC-75A1D3C656BE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660283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763457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6014331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236D2A2-471B-BF10-364C-341123D21593}" type="slidenum">
              <a:rPr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30772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2644768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0744366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14A0439-CBB7-81A7-3A0C-31B9E75F7D8D}" type="slidenum">
              <a:rPr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545776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9415239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7791982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35016A7-A410-2191-2603-CAD2058AC1E9}" type="slidenum">
              <a:rPr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623884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8281872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1105998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8C195D6-3A3A-09A8-9182-10DF34E05759}" type="slidenum">
              <a:rPr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452876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1761648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Benchmark (benchmarking tools, </a:t>
            </a:r>
            <a:r>
              <a:rPr lang="fr-FR" sz="12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benchmarking </a:t>
            </a:r>
            <a: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setting, take-away messages on short subset of the benchmark)</a:t>
            </a:r>
            <a:endParaRPr/>
          </a:p>
        </p:txBody>
      </p:sp>
      <p:sp>
        <p:nvSpPr>
          <p:cNvPr id="104527154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07AE52F-4D78-68C1-0862-9987EF295CDF}" type="slidenum">
              <a:rPr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194332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0995836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310935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6F0F023-6CD8-B462-7CCF-A69FF0372D26}" type="slidenum">
              <a:rPr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859526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2617979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4887360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33811F9-5734-F29D-5800-98F9319843CC}" type="slidenum">
              <a:rPr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371620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8126927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4183522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8670181-6776-54BD-6406-1590907B23B0}" type="slidenum">
              <a:rPr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737396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11648802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3654413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F759483-65FC-836B-6841-CAE09816EE87}" type="slidenum">
              <a:rPr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062139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7161450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5253698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CA1ECD6-E6C0-FECD-6C3E-BA137234D3F3}" type="slidenum">
              <a:rPr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775317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8041118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2467756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CB9AE13-DCA1-E0EA-AD25-61146907AD6F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070171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8775453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3111683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B52E3C4-B294-B4C3-320D-3EDB1ACDEAE7}" type="slidenum">
              <a:rPr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572403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6914495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5771599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AEDFD8A-3BC3-C8B6-8A79-56B8E3A6BED6}" type="slidenum">
              <a:rPr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734049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0624536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2438295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DA01D06-F69B-DB77-68C9-99157971D942}" type="slidenum">
              <a:rPr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322106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100036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449315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03BB3DA-AAED-72EA-9461-64144E1AF449}" type="slidenum">
              <a:rPr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283195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6951611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0491127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2A37AA8-6EFC-7CA2-79DC-0C694C00E30C}" type="slidenum">
              <a:rPr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236353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869495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t>In perfect settings, where h(u,v) is infinitely differentiable, it is possible thanks to the Taylor decomposition to note h(u,v) as the sum of the partial derivatives weighted by their corresponding coefficients. </a:t>
            </a:r>
          </a:p>
          <a:p>
            <a:pPr>
              <a:defRPr/>
            </a:pPr>
            <a:endParaRPr/>
          </a:p>
          <a:p>
            <a:pPr>
              <a:defRPr/>
            </a:pPr>
            <a:r>
              <a:t>And we want to observe the variations of the surface M thanks to the derivatives of the monge patch. </a:t>
            </a:r>
          </a:p>
        </p:txBody>
      </p:sp>
      <p:sp>
        <p:nvSpPr>
          <p:cNvPr id="45805791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8C40CE1-E917-3B6E-1ED9-55D243B2A725}" type="slidenum">
              <a:rPr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936321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8917714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t>Observing the first derivatives leads to the first fundamental form. </a:t>
            </a:r>
          </a:p>
          <a:p>
            <a:pPr>
              <a:defRPr/>
            </a:pPr>
            <a:r>
              <a:t>Basically, this form gives the intrinsic properties of the surface. </a:t>
            </a:r>
          </a:p>
          <a:p>
            <a:pPr>
              <a:defRPr/>
            </a:pPr>
            <a:endParaRPr/>
          </a:p>
          <a:p>
            <a:pPr>
              <a:defRPr/>
            </a:pPr>
            <a:r>
              <a:t>Interestingly, if we observe here the partial derivative in one axe, for example in the u axe, we’re able to measure the distance on the surface.</a:t>
            </a:r>
          </a:p>
          <a:p>
            <a:pPr>
              <a:defRPr/>
            </a:pPr>
            <a:endParaRPr/>
          </a:p>
        </p:txBody>
      </p:sp>
      <p:sp>
        <p:nvSpPr>
          <p:cNvPr id="204721706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4657B6A-3879-9331-D23E-52719DE175B1}" type="slidenum">
              <a:rPr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634260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8098579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t>On the other hand, observing the second derivatives gives the second fundamental forms, where, combined with the previous fundamental form, correspond to all of our interest</a:t>
            </a:r>
          </a:p>
          <a:p>
            <a:pPr>
              <a:defRPr/>
            </a:pPr>
            <a:endParaRPr/>
          </a:p>
          <a:p>
            <a:pPr>
              <a:defRPr/>
            </a:pPr>
            <a:r>
              <a:t>Here, this second fundamental form gives the extrinsic properties of the surface. </a:t>
            </a:r>
            <a:br>
              <a:rPr/>
            </a:br>
            <a:br>
              <a:rPr/>
            </a:br>
            <a:r>
              <a:t>In the same maner as previously mentionned, if we observe these derivatives in one axe, again, u, for example, it leads to measure the distances from the tangent plane.</a:t>
            </a:r>
          </a:p>
        </p:txBody>
      </p:sp>
      <p:sp>
        <p:nvSpPr>
          <p:cNvPr id="46265498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A723729-0E16-AEA6-D742-FF29253F438A}" type="slidenum">
              <a:rPr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495543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8205431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t>Now, since we have computed the first and second fundamental forms, we’re able to compute a super interesting tool : the weingarten map. </a:t>
            </a:r>
            <a:br>
              <a:rPr/>
            </a:br>
            <a:r>
              <a:t>It is simple, this 2D matrix is the result of the multiplication of the second fundamental form with the inverse of the first one.</a:t>
            </a:r>
          </a:p>
          <a:p>
            <a:pPr>
              <a:defRPr/>
            </a:pPr>
            <a:endParaRPr/>
          </a:p>
          <a:p>
            <a:pPr>
              <a:defRPr/>
            </a:pPr>
            <a:r>
              <a:t>Ok, super fine, we have now a 2D matrix, but, why is it cool ?</a:t>
            </a:r>
          </a:p>
        </p:txBody>
      </p:sp>
      <p:sp>
        <p:nvSpPr>
          <p:cNvPr id="195327430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9EA7729-8F2B-5266-4CD0-D5D1D19FE77E}" type="slidenum">
              <a:rPr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880241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0729640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t>Because, it stores the wanted principal curvatures ! </a:t>
            </a:r>
            <a:br>
              <a:rPr/>
            </a:br>
            <a:br>
              <a:rPr/>
            </a:br>
            <a:r>
              <a:t>By decomposing the Weingarten map using a principal component analysis, we’re extracting two things : </a:t>
            </a:r>
          </a:p>
          <a:p>
            <a:pPr marL="217793" indent="-217793">
              <a:buFont typeface="Arial"/>
              <a:buChar char="–"/>
              <a:defRPr/>
            </a:pPr>
            <a:r>
              <a:t>Two scalar values =&gt; The maximal and minimal curvature values.</a:t>
            </a:r>
          </a:p>
          <a:p>
            <a:pPr marL="217793" indent="-217793">
              <a:buFont typeface="Arial"/>
              <a:buChar char="–"/>
              <a:defRPr/>
            </a:pPr>
            <a:r>
              <a:t>Two vectors =&gt; The corresponding directions where the surface bends the most. </a:t>
            </a:r>
          </a:p>
        </p:txBody>
      </p:sp>
      <p:sp>
        <p:nvSpPr>
          <p:cNvPr id="182013756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9093EFD-0CD6-3DA8-98F6-1D31355712A0}" type="slidenum">
              <a:rPr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797188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2899072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3171986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32193C5-D2ED-6949-AF7D-6DE64B661C70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875888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8611510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2126311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1448206-C1BF-0033-FE61-911B02249A6D}" type="slidenum">
              <a:rPr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871993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931437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3612993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42FFD46-1F7B-A5D4-8F56-FB9D7F55F756}" type="slidenum">
              <a:rPr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519438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6880216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8003973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02E3EFF-3014-7E66-1129-AFF6902455C1}" type="slidenum">
              <a:rPr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275716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1170555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5190998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5B12387-18FA-6235-C161-168F4A53473E}" type="slidenum">
              <a:rPr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8746633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8030843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5819560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8003323-5975-0313-8CDD-63E785AA922F}" type="slidenum">
              <a:rPr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077917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1313630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9712580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0970F52-8A74-245F-E104-FCD2F1194BE7}" type="slidenum">
              <a:rPr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205326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1697316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6759706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6AB4ABE-27E2-9CC2-95CA-AE585E4FF8C2}" type="slidenum">
              <a:rPr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169549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9657505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330929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6A12F1C-7BDC-31A4-6CB9-1CFBEFFE9D0A}" type="slidenum">
              <a:rPr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565369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9525996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0055863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A638CEF-58BA-4AF9-D083-665AC11CB8D4}" type="slidenum">
              <a:rPr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6775292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334935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5030200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CEDFAD1-58FF-AEBD-6899-75E07A1600B6}" type="slidenum">
              <a:rPr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644857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7403619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3583559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4C034B9-F0BA-4BD6-3CBF-F443F7E3260B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086582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8588331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3546225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DB92EBE-6E61-9128-5845-6039BDB95FC7}" type="slidenum">
              <a:rPr/>
              <a:t>60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262896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7885530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5137699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7AB4126-BDAF-CA2D-A1CB-897283A22A6C}" type="slidenum">
              <a:rPr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380098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9097444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494381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E25B7C-8438-502F-C0FE-EC250B5A7DE2}" type="slidenum">
              <a:rPr/>
              <a:t>62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229348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42194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176149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98A2434-F00B-9D44-B209-BC21ECCCB9BC}" type="slidenum">
              <a:rPr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533553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3598958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6957743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ABA13B-4CEE-8FFF-A919-D0A070DB9096}" type="slidenum">
              <a:rPr/>
              <a:t>64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63279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7524982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0321445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A14D350-9674-B951-5793-826374C98BE7}" type="slidenum">
              <a:rPr/>
              <a:t>65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519890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9978955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1346261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F2844B7-A444-11FD-FF8C-A83F38D388AB}" type="slidenum">
              <a:rPr/>
              <a:t>66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826317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3867422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2432501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C92AD18-CC72-9784-EC82-C7FCA228C990}" type="slidenum">
              <a:rPr/>
              <a:t>67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765979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3790176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4257808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8EF6670-BE42-AD42-756E-C5FE410966D6}" type="slidenum">
              <a:rPr/>
              <a:t>68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23077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2263923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9901400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443FA89-AAD4-C858-4052-6D197D978D8E}" type="slidenum">
              <a:rPr/>
              <a:t>69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100125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9276655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0604685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397D5B1-F289-08D1-A49E-CA48F04323B4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986665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0339973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795668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F989D79-4390-4E0B-08FA-6DB8563A0F64}" type="slidenum">
              <a:rPr/>
              <a:t>70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941960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0719765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0647392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3A436D3-5AED-9EB7-6E0C-C29315C8C3D3}" type="slidenum">
              <a:rPr/>
              <a:t>71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202626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4869316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9365959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420B011-A035-794E-C3ED-4DE98FBAFD7A}" type="slidenum">
              <a:rPr/>
              <a:t>72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406034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881412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1288459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080A96F-9404-0B24-0274-E3DD46796489}" type="slidenum">
              <a:rPr/>
              <a:t>73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359717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9739684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2742326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2FD566F-810E-48FF-D813-C28AD36B11FF}" type="slidenum">
              <a:rPr/>
              <a:t>74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181608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436035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0386372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CE7FC5E-5B56-3E0C-FC16-BC23F75D5105}" type="slidenum">
              <a:rPr/>
              <a:t>75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732484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420505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3807952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B38D876-0304-61EE-70AB-A1799941A239}" type="slidenum">
              <a:rPr/>
              <a:t>76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888026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1618243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7451824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1CDA84C-7A97-D9C1-F363-9649AC3F4241}" type="slidenum">
              <a:rPr/>
              <a:t>77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504625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266045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7978550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699CDCB-F495-5C1C-7538-637449869348}" type="slidenum">
              <a:rPr/>
              <a:t>78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028985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5029636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1369263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94D158A-EA20-94A2-9EB3-D59E6C7F9DE7}" type="slidenum">
              <a:rPr/>
              <a:t>79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117648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7933923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6401957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39D4AF6-8E7E-C204-76B2-520C67495CC6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948424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4941072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5798447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249FEA9-7B6B-8FF5-339C-A356093E3AED}" type="slidenum">
              <a:rPr/>
              <a:t>80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406797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1917715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9795817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0C5CD8-8CC9-8B9A-890C-1F222B01B7C4}" type="slidenum">
              <a:rPr/>
              <a:t>81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591426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799458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3321763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1A918E9-32BA-1A66-A014-8BCEEB74F43F}" type="slidenum">
              <a:rPr/>
              <a:t>82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388481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8582097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2235634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85B9D56-0E60-14FE-41D1-D5444708CB5B}" type="slidenum">
              <a:rPr/>
              <a:t>83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314490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204722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2540642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5F6AD77-BD07-9813-D470-A32D799A5219}" type="slidenum">
              <a:rPr/>
              <a:t>84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005657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1511020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1743234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D12968D-B03C-3760-831D-E174109C721D}" type="slidenum">
              <a:rPr/>
              <a:t>85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316976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2563824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9914225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6480FA9-1BDB-1BA5-8683-71A4935BD201}" type="slidenum">
              <a:rPr/>
              <a:t>86</a:t>
            </a:fld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993326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418278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5640209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9500DBE-72AC-6020-FD82-897C9A77CB1C}" type="slidenum">
              <a:rPr/>
              <a:t>87</a:t>
            </a:fld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096968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11746604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0836946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019C5B0-A149-DC60-7C67-885FA3427CDB}" type="slidenum">
              <a:rPr/>
              <a:t>88</a:t>
            </a:fld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795511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7157202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3445129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A43C3B3-4DAF-3D0D-F40E-5545A36DC05A}" type="slidenum">
              <a:rPr/>
              <a:t>89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501560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7092259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3316799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F1EACD5-0B1B-CC01-1866-B345352DD1FA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007770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5214989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4085046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34A448B-7796-2A7B-BA17-4CAD1E7AD96B}" type="slidenum">
              <a:rPr/>
              <a:t>90</a:t>
            </a:fld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671556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9215493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4101247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931E897-1B06-468A-85B3-88D59ED0F8CD}" type="slidenum">
              <a:rPr/>
              <a:t>91</a:t>
            </a:fld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01363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3356539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8238979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7CB2058-6DCE-789B-103E-6F8ECA6D616E}" type="slidenum">
              <a:rPr/>
              <a:t>92</a:t>
            </a:fld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243617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8125949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9018182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9114FB4-509C-A568-4983-231618C82D27}" type="slidenum">
              <a:rPr/>
              <a:t>93</a:t>
            </a:fld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09062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7130319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3425948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B1480C6-66B0-34DE-FA1A-29C86D9CBAE5}" type="slidenum">
              <a:rPr/>
              <a:t>94</a:t>
            </a:fld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219206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2133860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919535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9FE6D8B-DC5B-B391-0295-984EC734C38B}" type="slidenum">
              <a:rPr/>
              <a:t>95</a:t>
            </a:fld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91797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1100521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9905415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E9D141-7996-4EF4-0981-1DC77BDB67F5}" type="slidenum">
              <a:rPr/>
              <a:t>96</a:t>
            </a:fld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741738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9278277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3054381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C3F6D83-8D6A-A4C2-5EA1-930FBBBC29B5}" type="slidenum">
              <a:rPr/>
              <a:t>97</a:t>
            </a:fld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727560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2341209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1049482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FDF803-7CA6-7609-A6A1-F516808725BC}" type="slidenum">
              <a:rPr/>
              <a:t>98</a:t>
            </a:fld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724314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7733093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Discours: </a:t>
            </a:r>
            <a:b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« On peut voir la méthode d’estimation de la courbure moyenne via APSS </a:t>
            </a:r>
            <a:endParaRPr sz="1200"/>
          </a:p>
          <a:p>
            <a:pPr>
              <a:defRPr/>
            </a:pPr>
            <a: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comme le résultat de la différentiation de sa formule, ou autrement dit, le gradient de sa 0-isosurface.</a:t>
            </a:r>
            <a:b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b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Si maintenant on considère une SDF reconstruite via la méthode des MLS (pas détaillée ici).</a:t>
            </a:r>
            <a:b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r>
              <a:rPr lang="fr-FR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L’observation de la variation des normales sur cette surface mène à la Weingarten Map »</a:t>
            </a:r>
            <a:endParaRPr sz="1200"/>
          </a:p>
          <a:p>
            <a:pPr>
              <a:defRPr/>
            </a:pPr>
            <a:endParaRPr/>
          </a:p>
        </p:txBody>
      </p:sp>
      <p:sp>
        <p:nvSpPr>
          <p:cNvPr id="89892283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89A0491-9604-88AC-57F5-AA9696F5511A}" type="slidenum">
              <a:rPr/>
              <a:t>99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Basic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0422560" name="Image 1120961682"/>
          <p:cNvPicPr>
            <a:picLocks noChangeAspect="1"/>
          </p:cNvPicPr>
          <p:nvPr/>
        </p:nvPicPr>
        <p:blipFill rotWithShape="1">
          <a:blip r:embed="rId2"/>
          <a:stretch/>
        </p:blipFill>
        <p:spPr bwMode="auto">
          <a:xfrm>
            <a:off x="0" y="11158"/>
            <a:ext cx="12191999" cy="6835681"/>
          </a:xfrm>
          <a:prstGeom prst="rect">
            <a:avLst/>
          </a:prstGeom>
        </p:spPr>
      </p:pic>
      <p:sp>
        <p:nvSpPr>
          <p:cNvPr id="1183193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9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t>Puce</a:t>
            </a:r>
          </a:p>
          <a:p>
            <a:pPr lvl="1">
              <a:defRPr/>
            </a:pPr>
            <a:r>
              <a:t>Ok</a:t>
            </a:r>
          </a:p>
        </p:txBody>
      </p:sp>
      <p:sp>
        <p:nvSpPr>
          <p:cNvPr id="117936433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3" y="11152"/>
            <a:ext cx="11563347" cy="103658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Blabla – blablabla</a:t>
            </a:r>
            <a:endParaRPr/>
          </a:p>
        </p:txBody>
      </p:sp>
      <p:sp>
        <p:nvSpPr>
          <p:cNvPr id="1344342598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6672" y="6451596"/>
            <a:ext cx="27432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F6AEBD4-70A8-0C7C-EAF7-82CE1951B7AD}" type="datetime1">
              <a:rPr lang="fr-FR"/>
              <a:t>08/05/2026</a:t>
            </a:fld>
            <a:endParaRPr/>
          </a:p>
        </p:txBody>
      </p:sp>
      <p:sp>
        <p:nvSpPr>
          <p:cNvPr id="162771097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9670" y="6451596"/>
            <a:ext cx="3267072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5901BDF-AD88-3A0E-527A-DECF12D000DF}" type="slidenum">
              <a:rPr lang="fr-FR">
                <a:latin typeface="FreeSans"/>
                <a:ea typeface="FreeSans"/>
                <a:cs typeface="FreeSans"/>
              </a:rPr>
              <a:t>‹N°›</a:t>
            </a:fld>
            <a:endParaRPr/>
          </a:p>
        </p:txBody>
      </p:sp>
      <p:sp>
        <p:nvSpPr>
          <p:cNvPr id="54390480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Thank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59436389" name="Image 462468161"/>
          <p:cNvPicPr>
            <a:picLocks noChangeAspect="1"/>
          </p:cNvPicPr>
          <p:nvPr/>
        </p:nvPicPr>
        <p:blipFill rotWithShape="1">
          <a:blip r:embed="rId2"/>
          <a:stretch/>
        </p:blipFill>
        <p:spPr bwMode="auto">
          <a:xfrm>
            <a:off x="0" y="11158"/>
            <a:ext cx="12191999" cy="6835681"/>
          </a:xfrm>
          <a:prstGeom prst="rect">
            <a:avLst/>
          </a:prstGeom>
        </p:spPr>
      </p:pic>
      <p:sp>
        <p:nvSpPr>
          <p:cNvPr id="2021309525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405374" y="838197"/>
            <a:ext cx="4843219" cy="1469109"/>
          </a:xfrm>
        </p:spPr>
        <p:txBody>
          <a:bodyPr/>
          <a:lstStyle>
            <a:lvl1pPr>
              <a:defRPr sz="9000">
                <a:latin typeface="FreeSans"/>
                <a:ea typeface="FreeSans"/>
                <a:cs typeface="FreeSans"/>
              </a:defRPr>
            </a:lvl1pPr>
            <a:lvl2pPr>
              <a:defRPr sz="9000">
                <a:latin typeface="FreeSans"/>
                <a:ea typeface="FreeSans"/>
                <a:cs typeface="FreeSans"/>
              </a:defRPr>
            </a:lvl2pPr>
            <a:lvl3pPr>
              <a:defRPr sz="9000">
                <a:latin typeface="FreeSans"/>
                <a:ea typeface="FreeSans"/>
                <a:cs typeface="FreeSans"/>
              </a:defRPr>
            </a:lvl3pPr>
            <a:lvl4pPr>
              <a:defRPr sz="9000">
                <a:latin typeface="FreeSans"/>
                <a:ea typeface="FreeSans"/>
                <a:cs typeface="FreeSans"/>
              </a:defRPr>
            </a:lvl4pPr>
            <a:lvl5pPr>
              <a:defRPr sz="9000">
                <a:latin typeface="FreeSans"/>
                <a:ea typeface="FreeSans"/>
                <a:cs typeface="FreeSans"/>
              </a:defRPr>
            </a:lvl5pPr>
            <a:lvl6pPr>
              <a:defRPr sz="9000">
                <a:latin typeface="FreeSans"/>
                <a:ea typeface="FreeSans"/>
                <a:cs typeface="FreeSans"/>
              </a:defRPr>
            </a:lvl6pPr>
            <a:lvl7pPr>
              <a:defRPr sz="9000">
                <a:latin typeface="FreeSans"/>
                <a:ea typeface="FreeSans"/>
                <a:cs typeface="FreeSans"/>
              </a:defRPr>
            </a:lvl7pPr>
            <a:lvl8pPr>
              <a:defRPr sz="9000">
                <a:latin typeface="FreeSans"/>
                <a:ea typeface="FreeSans"/>
                <a:cs typeface="FreeSans"/>
              </a:defRPr>
            </a:lvl8pPr>
            <a:lvl9pPr>
              <a:defRPr sz="9000"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t>Thanks !</a:t>
            </a:r>
          </a:p>
        </p:txBody>
      </p:sp>
      <p:sp>
        <p:nvSpPr>
          <p:cNvPr id="855359281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6672" y="6451596"/>
            <a:ext cx="27432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A14A66F-DAA8-0B86-F75D-A58AF33AC263}" type="datetime1">
              <a:rPr lang="fr-FR"/>
              <a:t>08/05/2026</a:t>
            </a:fld>
            <a:endParaRPr/>
          </a:p>
        </p:txBody>
      </p:sp>
      <p:sp>
        <p:nvSpPr>
          <p:cNvPr id="121684606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9670" y="6451596"/>
            <a:ext cx="3267072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D7B7C5A-6D8C-CACA-BF03-2B6459329C67}" type="slidenum">
              <a:rPr lang="fr-FR">
                <a:latin typeface="FreeSans"/>
                <a:ea typeface="FreeSans"/>
                <a:cs typeface="FreeSans"/>
              </a:rPr>
              <a:t>‹N°›</a:t>
            </a:fld>
            <a:endParaRPr/>
          </a:p>
        </p:txBody>
      </p:sp>
      <p:sp>
        <p:nvSpPr>
          <p:cNvPr id="1484212154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Section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4107105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673219" y="800931"/>
            <a:ext cx="10813288" cy="2628066"/>
          </a:xfrm>
        </p:spPr>
        <p:txBody>
          <a:bodyPr/>
          <a:lstStyle>
            <a:lvl1pPr>
              <a:buNone/>
              <a:defRPr sz="13500" b="0" u="none">
                <a:solidFill>
                  <a:srgbClr val="FF0000"/>
                </a:solidFill>
                <a:latin typeface="FreeSans"/>
                <a:ea typeface="FreeSans"/>
                <a:cs typeface="FreeSans"/>
              </a:defRPr>
            </a:lvl1pPr>
            <a:lvl2pPr>
              <a:defRPr sz="13500">
                <a:latin typeface="FreeSans"/>
                <a:ea typeface="FreeSans"/>
                <a:cs typeface="FreeSans"/>
              </a:defRPr>
            </a:lvl2pPr>
            <a:lvl3pPr>
              <a:defRPr sz="13500">
                <a:latin typeface="FreeSans"/>
                <a:ea typeface="FreeSans"/>
                <a:cs typeface="FreeSans"/>
              </a:defRPr>
            </a:lvl3pPr>
            <a:lvl4pPr>
              <a:defRPr sz="13500">
                <a:latin typeface="FreeSans"/>
                <a:ea typeface="FreeSans"/>
                <a:cs typeface="FreeSans"/>
              </a:defRPr>
            </a:lvl4pPr>
            <a:lvl5pPr>
              <a:defRPr sz="13500">
                <a:latin typeface="FreeSans"/>
                <a:ea typeface="FreeSans"/>
                <a:cs typeface="FreeSans"/>
              </a:defRPr>
            </a:lvl5pPr>
            <a:lvl6pPr>
              <a:defRPr sz="13500">
                <a:latin typeface="FreeSans"/>
                <a:ea typeface="FreeSans"/>
                <a:cs typeface="FreeSans"/>
              </a:defRPr>
            </a:lvl6pPr>
            <a:lvl7pPr>
              <a:defRPr sz="13500">
                <a:latin typeface="FreeSans"/>
                <a:ea typeface="FreeSans"/>
                <a:cs typeface="FreeSans"/>
              </a:defRPr>
            </a:lvl7pPr>
            <a:lvl8pPr>
              <a:defRPr sz="13500">
                <a:latin typeface="FreeSans"/>
                <a:ea typeface="FreeSans"/>
                <a:cs typeface="FreeSans"/>
              </a:defRPr>
            </a:lvl8pPr>
            <a:lvl9pPr>
              <a:defRPr sz="13500"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t>BigTitle</a:t>
            </a:r>
          </a:p>
        </p:txBody>
      </p:sp>
      <p:sp>
        <p:nvSpPr>
          <p:cNvPr id="1931155037" name="Text Placeholder 9"/>
          <p:cNvSpPr>
            <a:spLocks noGrp="1"/>
          </p:cNvSpPr>
          <p:nvPr>
            <p:ph type="body" sz="quarter" idx="14"/>
          </p:nvPr>
        </p:nvSpPr>
        <p:spPr bwMode="auto">
          <a:xfrm>
            <a:off x="7857013" y="2942550"/>
            <a:ext cx="4094667" cy="3818784"/>
          </a:xfrm>
        </p:spPr>
        <p:txBody>
          <a:bodyPr/>
          <a:lstStyle>
            <a:lvl1pPr>
              <a:defRPr sz="27000">
                <a:latin typeface="FreeSans"/>
                <a:ea typeface="FreeSans"/>
                <a:cs typeface="FreeSans"/>
              </a:defRPr>
            </a:lvl1pPr>
            <a:lvl2pPr>
              <a:defRPr sz="27000">
                <a:latin typeface="FreeSans"/>
                <a:ea typeface="FreeSans"/>
                <a:cs typeface="FreeSans"/>
              </a:defRPr>
            </a:lvl2pPr>
            <a:lvl3pPr>
              <a:defRPr sz="27000">
                <a:latin typeface="FreeSans"/>
                <a:ea typeface="FreeSans"/>
                <a:cs typeface="FreeSans"/>
              </a:defRPr>
            </a:lvl3pPr>
            <a:lvl4pPr>
              <a:defRPr sz="27000">
                <a:latin typeface="FreeSans"/>
                <a:ea typeface="FreeSans"/>
                <a:cs typeface="FreeSans"/>
              </a:defRPr>
            </a:lvl4pPr>
            <a:lvl5pPr>
              <a:defRPr sz="27000">
                <a:latin typeface="FreeSans"/>
                <a:ea typeface="FreeSans"/>
                <a:cs typeface="FreeSans"/>
              </a:defRPr>
            </a:lvl5pPr>
            <a:lvl6pPr>
              <a:defRPr sz="27000">
                <a:latin typeface="FreeSans"/>
                <a:ea typeface="FreeSans"/>
                <a:cs typeface="FreeSans"/>
              </a:defRPr>
            </a:lvl6pPr>
            <a:lvl7pPr>
              <a:defRPr sz="27000">
                <a:latin typeface="FreeSans"/>
                <a:ea typeface="FreeSans"/>
                <a:cs typeface="FreeSans"/>
              </a:defRPr>
            </a:lvl7pPr>
            <a:lvl8pPr>
              <a:defRPr sz="27000">
                <a:latin typeface="FreeSans"/>
                <a:ea typeface="FreeSans"/>
                <a:cs typeface="FreeSans"/>
              </a:defRPr>
            </a:lvl8pPr>
            <a:lvl9pPr>
              <a:defRPr sz="27000"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t>0x</a:t>
            </a:r>
          </a:p>
        </p:txBody>
      </p:sp>
      <p:sp>
        <p:nvSpPr>
          <p:cNvPr id="342525241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6672" y="6451596"/>
            <a:ext cx="27432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8319211-8818-D661-9E28-5D9C9BD01032}" type="datetime1">
              <a:rPr lang="fr-FR"/>
              <a:t>08/05/2026</a:t>
            </a:fld>
            <a:endParaRPr/>
          </a:p>
        </p:txBody>
      </p:sp>
      <p:sp>
        <p:nvSpPr>
          <p:cNvPr id="75711107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9670" y="6451596"/>
            <a:ext cx="3267072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C9C96C4-336F-6FC4-FDEB-D4F50404F4B3}" type="slidenum">
              <a:rPr lang="fr-FR">
                <a:latin typeface="FreeSans"/>
                <a:ea typeface="FreeSans"/>
                <a:cs typeface="FreeSans"/>
              </a:rPr>
              <a:t>‹N°›</a:t>
            </a:fld>
            <a:endParaRPr/>
          </a:p>
        </p:txBody>
      </p:sp>
      <p:sp>
        <p:nvSpPr>
          <p:cNvPr id="240607761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First 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83574215" name="Subtitle 2"/>
          <p:cNvSpPr>
            <a:spLocks noGrp="1"/>
          </p:cNvSpPr>
          <p:nvPr>
            <p:ph type="subTitle" idx="1"/>
          </p:nvPr>
        </p:nvSpPr>
        <p:spPr bwMode="auto">
          <a:xfrm>
            <a:off x="673222" y="3306114"/>
            <a:ext cx="9144000" cy="165576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defRPr sz="5500">
                <a:latin typeface="FreeSans"/>
                <a:ea typeface="FreeSans"/>
                <a:cs typeface="FreeSans"/>
              </a:defRPr>
            </a:lvl1pPr>
            <a:lvl2pPr>
              <a:defRPr>
                <a:latin typeface="FreeSans"/>
                <a:ea typeface="FreeSans"/>
                <a:cs typeface="FreeSans"/>
              </a:defRPr>
            </a:lvl2pPr>
            <a:lvl3pPr>
              <a:defRPr>
                <a:latin typeface="FreeSans"/>
                <a:ea typeface="FreeSans"/>
                <a:cs typeface="FreeSans"/>
              </a:defRPr>
            </a:lvl3pPr>
            <a:lvl4pPr>
              <a:defRPr>
                <a:latin typeface="FreeSans"/>
                <a:ea typeface="FreeSans"/>
                <a:cs typeface="FreeSans"/>
              </a:defRPr>
            </a:lvl4pPr>
            <a:lvl5pPr>
              <a:defRPr>
                <a:latin typeface="FreeSans"/>
                <a:ea typeface="FreeSans"/>
                <a:cs typeface="FreeSans"/>
              </a:defRPr>
            </a:lvl5pPr>
            <a:lvl6pPr>
              <a:defRPr>
                <a:latin typeface="FreeSans"/>
                <a:ea typeface="FreeSans"/>
                <a:cs typeface="FreeSans"/>
              </a:defRPr>
            </a:lvl6pPr>
            <a:lvl7pPr>
              <a:defRPr>
                <a:latin typeface="FreeSans"/>
                <a:ea typeface="FreeSans"/>
                <a:cs typeface="FreeSans"/>
              </a:defRPr>
            </a:lvl7pPr>
            <a:lvl8pPr>
              <a:defRPr>
                <a:latin typeface="FreeSans"/>
                <a:ea typeface="FreeSans"/>
                <a:cs typeface="FreeSans"/>
              </a:defRPr>
            </a:lvl8pPr>
            <a:lvl9pPr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endParaRPr/>
          </a:p>
        </p:txBody>
      </p:sp>
      <p:sp>
        <p:nvSpPr>
          <p:cNvPr id="1163976559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673221" y="613746"/>
            <a:ext cx="10443304" cy="2387598"/>
          </a:xfrm>
        </p:spPr>
        <p:txBody>
          <a:bodyPr/>
          <a:lstStyle>
            <a:lvl1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1pPr>
            <a:lvl2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2pPr>
            <a:lvl3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3pPr>
            <a:lvl4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4pPr>
            <a:lvl5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5pPr>
            <a:lvl6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6pPr>
            <a:lvl7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7pPr>
            <a:lvl8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8pPr>
            <a:lvl9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t>Survey on differential estimators for 3d point clouds</a:t>
            </a:r>
          </a:p>
        </p:txBody>
      </p:sp>
      <p:sp>
        <p:nvSpPr>
          <p:cNvPr id="949832721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6672" y="6451596"/>
            <a:ext cx="27432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40C1A9BD-612A-82B9-526B-9038202217E2}" type="datetime1">
              <a:rPr lang="fr-FR"/>
              <a:t>08/05/2026</a:t>
            </a:fld>
            <a:endParaRPr/>
          </a:p>
        </p:txBody>
      </p:sp>
      <p:sp>
        <p:nvSpPr>
          <p:cNvPr id="177881973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9670" y="6451596"/>
            <a:ext cx="3267072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BC841AC-986A-8270-360C-DD2724E2E71A}" type="slidenum">
              <a:rPr lang="fr-FR">
                <a:latin typeface="FreeSans"/>
                <a:ea typeface="FreeSans"/>
                <a:cs typeface="FreeSans"/>
              </a:r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Basic slide + norm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44831463" name="Image 214795782"/>
          <p:cNvPicPr>
            <a:picLocks noChangeAspect="1"/>
          </p:cNvPicPr>
          <p:nvPr/>
        </p:nvPicPr>
        <p:blipFill rotWithShape="1">
          <a:blip r:embed="rId2"/>
          <a:stretch/>
        </p:blipFill>
        <p:spPr bwMode="auto">
          <a:xfrm>
            <a:off x="0" y="11157"/>
            <a:ext cx="12191998" cy="6835680"/>
          </a:xfrm>
          <a:prstGeom prst="rect">
            <a:avLst/>
          </a:prstGeom>
        </p:spPr>
      </p:pic>
      <p:sp>
        <p:nvSpPr>
          <p:cNvPr id="692916437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t>Puce</a:t>
            </a:r>
          </a:p>
          <a:p>
            <a:pPr lvl="1">
              <a:defRPr/>
            </a:pPr>
            <a:r>
              <a:t>Ok</a:t>
            </a:r>
          </a:p>
        </p:txBody>
      </p:sp>
      <p:sp>
        <p:nvSpPr>
          <p:cNvPr id="1441710485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2" y="11151"/>
            <a:ext cx="11563346" cy="103658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Blabla – blablabla</a:t>
            </a:r>
            <a:endParaRPr/>
          </a:p>
        </p:txBody>
      </p:sp>
      <p:sp>
        <p:nvSpPr>
          <p:cNvPr id="1947047997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6672" y="6451596"/>
            <a:ext cx="27432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189C6710-16EA-BAB2-8BF3-885C158D7BC1}" type="datetime1">
              <a:rPr lang="fr-FR"/>
              <a:t>08/05/2026</a:t>
            </a:fld>
            <a:endParaRPr/>
          </a:p>
        </p:txBody>
      </p:sp>
      <p:sp>
        <p:nvSpPr>
          <p:cNvPr id="108341685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9669" y="6451596"/>
            <a:ext cx="3267072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75148052-003D-D4C9-5B4A-460E0A2EA0CF}" type="slidenum">
              <a:rPr lang="fr-FR">
                <a:latin typeface="FreeSans"/>
                <a:ea typeface="FreeSans"/>
                <a:cs typeface="FreeSans"/>
              </a:rPr>
              <a:t>‹N°›</a:t>
            </a:fld>
            <a:endParaRPr/>
          </a:p>
        </p:txBody>
      </p:sp>
      <p:sp>
        <p:nvSpPr>
          <p:cNvPr id="2083681409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pic>
        <p:nvPicPr>
          <p:cNvPr id="1886022816" name="Image 43818649"/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tretch/>
        </p:blipFill>
        <p:spPr bwMode="auto">
          <a:xfrm>
            <a:off x="10360557" y="252283"/>
            <a:ext cx="830062" cy="553374"/>
          </a:xfrm>
          <a:prstGeom prst="rect">
            <a:avLst/>
          </a:prstGeom>
        </p:spPr>
      </p:pic>
      <p:pic>
        <p:nvPicPr>
          <p:cNvPr id="640349750" name="Image 1130253024"/>
          <p:cNvPicPr>
            <a:picLocks noChangeAspect="1"/>
          </p:cNvPicPr>
          <p:nvPr/>
        </p:nvPicPr>
        <p:blipFill rotWithShape="1">
          <a:blip r:embed="rId4">
            <a:alphaModFix amt="15000"/>
          </a:blip>
          <a:stretch/>
        </p:blipFill>
        <p:spPr bwMode="auto">
          <a:xfrm>
            <a:off x="11308549" y="205881"/>
            <a:ext cx="640747" cy="640747"/>
          </a:xfrm>
          <a:prstGeom prst="rect">
            <a:avLst/>
          </a:prstGeom>
        </p:spPr>
      </p:pic>
      <p:pic>
        <p:nvPicPr>
          <p:cNvPr id="221833100" name="Image 767898794"/>
          <p:cNvPicPr>
            <a:picLocks noChangeAspect="1"/>
          </p:cNvPicPr>
          <p:nvPr/>
        </p:nvPicPr>
        <p:blipFill rotWithShape="1">
          <a:blip r:embed="rId5">
            <a:alphaModFix amt="15000"/>
          </a:blip>
          <a:stretch/>
        </p:blipFill>
        <p:spPr bwMode="auto">
          <a:xfrm>
            <a:off x="9557847" y="189405"/>
            <a:ext cx="590546" cy="657225"/>
          </a:xfrm>
          <a:prstGeom prst="rect">
            <a:avLst/>
          </a:prstGeom>
        </p:spPr>
      </p:pic>
      <p:pic>
        <p:nvPicPr>
          <p:cNvPr id="27700171" name="Image 27614624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8535678" y="205878"/>
            <a:ext cx="923924" cy="781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Basic slide + uv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81999730" name="Image 1192406411"/>
          <p:cNvPicPr>
            <a:picLocks noChangeAspect="1"/>
          </p:cNvPicPr>
          <p:nvPr/>
        </p:nvPicPr>
        <p:blipFill rotWithShape="1">
          <a:blip r:embed="rId2"/>
          <a:stretch/>
        </p:blipFill>
        <p:spPr bwMode="auto">
          <a:xfrm>
            <a:off x="0" y="11157"/>
            <a:ext cx="12191999" cy="6835680"/>
          </a:xfrm>
          <a:prstGeom prst="rect">
            <a:avLst/>
          </a:prstGeom>
        </p:spPr>
      </p:pic>
      <p:sp>
        <p:nvSpPr>
          <p:cNvPr id="60545813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t>Puce</a:t>
            </a:r>
          </a:p>
          <a:p>
            <a:pPr lvl="1">
              <a:defRPr/>
            </a:pPr>
            <a:r>
              <a:t>Ok</a:t>
            </a:r>
          </a:p>
        </p:txBody>
      </p:sp>
      <p:sp>
        <p:nvSpPr>
          <p:cNvPr id="47925850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2" y="11151"/>
            <a:ext cx="11563346" cy="103658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Blabla – blablabla</a:t>
            </a:r>
            <a:endParaRPr/>
          </a:p>
        </p:txBody>
      </p:sp>
      <p:sp>
        <p:nvSpPr>
          <p:cNvPr id="460957532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6672" y="6451596"/>
            <a:ext cx="27432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B0A43FA-AE58-0CED-00DD-3396FF759B02}" type="datetime1">
              <a:rPr lang="fr-FR"/>
              <a:t>08/05/2026</a:t>
            </a:fld>
            <a:endParaRPr/>
          </a:p>
        </p:txBody>
      </p:sp>
      <p:sp>
        <p:nvSpPr>
          <p:cNvPr id="121253818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9669" y="6451596"/>
            <a:ext cx="3267072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22FD798-0768-20DB-A30A-2A048A579C16}" type="slidenum">
              <a:rPr lang="fr-FR">
                <a:latin typeface="FreeSans"/>
                <a:ea typeface="FreeSans"/>
                <a:cs typeface="FreeSans"/>
              </a:rPr>
              <a:t>‹N°›</a:t>
            </a:fld>
            <a:endParaRPr/>
          </a:p>
        </p:txBody>
      </p:sp>
      <p:sp>
        <p:nvSpPr>
          <p:cNvPr id="2001132138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pic>
        <p:nvPicPr>
          <p:cNvPr id="572714568" name="Image 15040575"/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tretch/>
        </p:blipFill>
        <p:spPr bwMode="auto">
          <a:xfrm>
            <a:off x="10360557" y="252283"/>
            <a:ext cx="830062" cy="553374"/>
          </a:xfrm>
          <a:prstGeom prst="rect">
            <a:avLst/>
          </a:prstGeom>
        </p:spPr>
      </p:pic>
      <p:pic>
        <p:nvPicPr>
          <p:cNvPr id="1534122097" name="Image 2000910722"/>
          <p:cNvPicPr>
            <a:picLocks noChangeAspect="1"/>
          </p:cNvPicPr>
          <p:nvPr/>
        </p:nvPicPr>
        <p:blipFill rotWithShape="1">
          <a:blip r:embed="rId4">
            <a:alphaModFix amt="15000"/>
          </a:blip>
          <a:stretch/>
        </p:blipFill>
        <p:spPr bwMode="auto">
          <a:xfrm>
            <a:off x="11308550" y="205881"/>
            <a:ext cx="640747" cy="640747"/>
          </a:xfrm>
          <a:prstGeom prst="rect">
            <a:avLst/>
          </a:prstGeom>
        </p:spPr>
      </p:pic>
      <p:pic>
        <p:nvPicPr>
          <p:cNvPr id="1779283603" name="Image 272349740"/>
          <p:cNvPicPr>
            <a:picLocks noChangeAspect="1"/>
          </p:cNvPicPr>
          <p:nvPr/>
        </p:nvPicPr>
        <p:blipFill rotWithShape="1">
          <a:blip r:embed="rId5">
            <a:alphaModFix amt="99999"/>
          </a:blip>
          <a:stretch/>
        </p:blipFill>
        <p:spPr bwMode="auto">
          <a:xfrm>
            <a:off x="9557847" y="189405"/>
            <a:ext cx="590546" cy="657225"/>
          </a:xfrm>
          <a:prstGeom prst="rect">
            <a:avLst/>
          </a:prstGeom>
        </p:spPr>
      </p:pic>
      <p:pic>
        <p:nvPicPr>
          <p:cNvPr id="35413497" name="Image 1468886042"/>
          <p:cNvPicPr>
            <a:picLocks noChangeAspect="1"/>
          </p:cNvPicPr>
          <p:nvPr/>
        </p:nvPicPr>
        <p:blipFill rotWithShape="1">
          <a:blip r:embed="rId6">
            <a:alphaModFix amt="15000"/>
          </a:blip>
          <a:stretch/>
        </p:blipFill>
        <p:spPr bwMode="auto">
          <a:xfrm>
            <a:off x="8535678" y="205878"/>
            <a:ext cx="923924" cy="781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Basic slide + 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56883849" name="Image 991973416"/>
          <p:cNvPicPr>
            <a:picLocks noChangeAspect="1"/>
          </p:cNvPicPr>
          <p:nvPr/>
        </p:nvPicPr>
        <p:blipFill rotWithShape="1">
          <a:blip r:embed="rId2"/>
          <a:stretch/>
        </p:blipFill>
        <p:spPr bwMode="auto">
          <a:xfrm>
            <a:off x="0" y="11157"/>
            <a:ext cx="12191999" cy="6835680"/>
          </a:xfrm>
          <a:prstGeom prst="rect">
            <a:avLst/>
          </a:prstGeom>
        </p:spPr>
      </p:pic>
      <p:sp>
        <p:nvSpPr>
          <p:cNvPr id="1068380307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t>Puce</a:t>
            </a:r>
          </a:p>
          <a:p>
            <a:pPr lvl="1">
              <a:defRPr/>
            </a:pPr>
            <a:r>
              <a:t>Ok</a:t>
            </a:r>
          </a:p>
        </p:txBody>
      </p:sp>
      <p:sp>
        <p:nvSpPr>
          <p:cNvPr id="22935557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2" y="11151"/>
            <a:ext cx="11563346" cy="103658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Blabla – blablabla</a:t>
            </a:r>
            <a:endParaRPr/>
          </a:p>
        </p:txBody>
      </p:sp>
      <p:sp>
        <p:nvSpPr>
          <p:cNvPr id="1678064196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6672" y="6451596"/>
            <a:ext cx="27432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604CBA25-7058-AC7E-5350-0CF4067DCC1F}" type="datetime1">
              <a:rPr lang="fr-FR"/>
              <a:t>08/05/2026</a:t>
            </a:fld>
            <a:endParaRPr/>
          </a:p>
        </p:txBody>
      </p:sp>
      <p:sp>
        <p:nvSpPr>
          <p:cNvPr id="171397477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9669" y="6451596"/>
            <a:ext cx="3267072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8976B5F-B67F-FC68-2B39-C861A6C72875}" type="slidenum">
              <a:rPr lang="fr-FR">
                <a:latin typeface="FreeSans"/>
                <a:ea typeface="FreeSans"/>
                <a:cs typeface="FreeSans"/>
              </a:rPr>
              <a:t>‹N°›</a:t>
            </a:fld>
            <a:endParaRPr/>
          </a:p>
        </p:txBody>
      </p:sp>
      <p:sp>
        <p:nvSpPr>
          <p:cNvPr id="73019871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pic>
        <p:nvPicPr>
          <p:cNvPr id="339190669" name="Image 305216738"/>
          <p:cNvPicPr>
            <a:picLocks noChangeAspect="1"/>
          </p:cNvPicPr>
          <p:nvPr/>
        </p:nvPicPr>
        <p:blipFill rotWithShape="1">
          <a:blip r:embed="rId3">
            <a:alphaModFix amt="99999"/>
          </a:blip>
          <a:stretch/>
        </p:blipFill>
        <p:spPr bwMode="auto">
          <a:xfrm>
            <a:off x="10360557" y="252283"/>
            <a:ext cx="830062" cy="553374"/>
          </a:xfrm>
          <a:prstGeom prst="rect">
            <a:avLst/>
          </a:prstGeom>
        </p:spPr>
      </p:pic>
      <p:pic>
        <p:nvPicPr>
          <p:cNvPr id="1021492621" name="Image 797269222"/>
          <p:cNvPicPr>
            <a:picLocks noChangeAspect="1"/>
          </p:cNvPicPr>
          <p:nvPr/>
        </p:nvPicPr>
        <p:blipFill rotWithShape="1">
          <a:blip r:embed="rId4">
            <a:alphaModFix amt="15000"/>
          </a:blip>
          <a:stretch/>
        </p:blipFill>
        <p:spPr bwMode="auto">
          <a:xfrm>
            <a:off x="11308550" y="205881"/>
            <a:ext cx="640747" cy="640747"/>
          </a:xfrm>
          <a:prstGeom prst="rect">
            <a:avLst/>
          </a:prstGeom>
        </p:spPr>
      </p:pic>
      <p:pic>
        <p:nvPicPr>
          <p:cNvPr id="1934622793" name="Image 710608926"/>
          <p:cNvPicPr>
            <a:picLocks noChangeAspect="1"/>
          </p:cNvPicPr>
          <p:nvPr/>
        </p:nvPicPr>
        <p:blipFill rotWithShape="1">
          <a:blip r:embed="rId5">
            <a:alphaModFix amt="15000"/>
          </a:blip>
          <a:stretch/>
        </p:blipFill>
        <p:spPr bwMode="auto">
          <a:xfrm>
            <a:off x="9557847" y="189405"/>
            <a:ext cx="590546" cy="657225"/>
          </a:xfrm>
          <a:prstGeom prst="rect">
            <a:avLst/>
          </a:prstGeom>
        </p:spPr>
      </p:pic>
      <p:pic>
        <p:nvPicPr>
          <p:cNvPr id="1449246810" name="Image 915103139"/>
          <p:cNvPicPr>
            <a:picLocks noChangeAspect="1"/>
          </p:cNvPicPr>
          <p:nvPr/>
        </p:nvPicPr>
        <p:blipFill rotWithShape="1">
          <a:blip r:embed="rId6">
            <a:alphaModFix amt="15000"/>
          </a:blip>
          <a:stretch/>
        </p:blipFill>
        <p:spPr bwMode="auto">
          <a:xfrm>
            <a:off x="8535678" y="205878"/>
            <a:ext cx="923924" cy="781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Basic slide + 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22679230" name="Image 1498480248"/>
          <p:cNvPicPr>
            <a:picLocks noChangeAspect="1"/>
          </p:cNvPicPr>
          <p:nvPr/>
        </p:nvPicPr>
        <p:blipFill rotWithShape="1">
          <a:blip r:embed="rId2"/>
          <a:stretch/>
        </p:blipFill>
        <p:spPr bwMode="auto">
          <a:xfrm>
            <a:off x="0" y="11157"/>
            <a:ext cx="12191999" cy="6835680"/>
          </a:xfrm>
          <a:prstGeom prst="rect">
            <a:avLst/>
          </a:prstGeom>
        </p:spPr>
      </p:pic>
      <p:sp>
        <p:nvSpPr>
          <p:cNvPr id="1265024624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t>Puce</a:t>
            </a:r>
          </a:p>
          <a:p>
            <a:pPr lvl="1">
              <a:defRPr/>
            </a:pPr>
            <a:r>
              <a:t>Ok</a:t>
            </a:r>
          </a:p>
        </p:txBody>
      </p:sp>
      <p:sp>
        <p:nvSpPr>
          <p:cNvPr id="159203250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2" y="11151"/>
            <a:ext cx="11563346" cy="103658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Blabla – blablabla</a:t>
            </a:r>
            <a:endParaRPr/>
          </a:p>
        </p:txBody>
      </p:sp>
      <p:sp>
        <p:nvSpPr>
          <p:cNvPr id="1765698046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6672" y="6451596"/>
            <a:ext cx="27432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1C00413E-786A-128F-0B72-E780317DF23A}" type="datetime1">
              <a:rPr lang="fr-FR"/>
              <a:t>08/05/2026</a:t>
            </a:fld>
            <a:endParaRPr/>
          </a:p>
        </p:txBody>
      </p:sp>
      <p:sp>
        <p:nvSpPr>
          <p:cNvPr id="54525392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9669" y="6451596"/>
            <a:ext cx="3267072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40C1E642-AFCF-89FD-B0F8-DE895AEBDB2C}" type="slidenum">
              <a:rPr lang="fr-FR">
                <a:latin typeface="FreeSans"/>
                <a:ea typeface="FreeSans"/>
                <a:cs typeface="FreeSans"/>
              </a:rPr>
              <a:t>‹N°›</a:t>
            </a:fld>
            <a:endParaRPr/>
          </a:p>
        </p:txBody>
      </p:sp>
      <p:sp>
        <p:nvSpPr>
          <p:cNvPr id="517689871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pic>
        <p:nvPicPr>
          <p:cNvPr id="458952741" name="Image 1424851496"/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tretch/>
        </p:blipFill>
        <p:spPr bwMode="auto">
          <a:xfrm>
            <a:off x="10360557" y="252283"/>
            <a:ext cx="830062" cy="553374"/>
          </a:xfrm>
          <a:prstGeom prst="rect">
            <a:avLst/>
          </a:prstGeom>
        </p:spPr>
      </p:pic>
      <p:pic>
        <p:nvPicPr>
          <p:cNvPr id="207305233" name="Image 646878137"/>
          <p:cNvPicPr>
            <a:picLocks noChangeAspect="1"/>
          </p:cNvPicPr>
          <p:nvPr/>
        </p:nvPicPr>
        <p:blipFill rotWithShape="1">
          <a:blip r:embed="rId4">
            <a:alphaModFix amt="99999"/>
          </a:blip>
          <a:stretch/>
        </p:blipFill>
        <p:spPr bwMode="auto">
          <a:xfrm>
            <a:off x="11308550" y="205881"/>
            <a:ext cx="640747" cy="640747"/>
          </a:xfrm>
          <a:prstGeom prst="rect">
            <a:avLst/>
          </a:prstGeom>
        </p:spPr>
      </p:pic>
      <p:pic>
        <p:nvPicPr>
          <p:cNvPr id="1530235395" name="Image 573157488"/>
          <p:cNvPicPr>
            <a:picLocks noChangeAspect="1"/>
          </p:cNvPicPr>
          <p:nvPr/>
        </p:nvPicPr>
        <p:blipFill rotWithShape="1">
          <a:blip r:embed="rId5">
            <a:alphaModFix amt="15000"/>
          </a:blip>
          <a:stretch/>
        </p:blipFill>
        <p:spPr bwMode="auto">
          <a:xfrm>
            <a:off x="9557847" y="189405"/>
            <a:ext cx="590546" cy="657225"/>
          </a:xfrm>
          <a:prstGeom prst="rect">
            <a:avLst/>
          </a:prstGeom>
        </p:spPr>
      </p:pic>
      <p:pic>
        <p:nvPicPr>
          <p:cNvPr id="1212292462" name="Image 2122039243"/>
          <p:cNvPicPr>
            <a:picLocks noChangeAspect="1"/>
          </p:cNvPicPr>
          <p:nvPr/>
        </p:nvPicPr>
        <p:blipFill rotWithShape="1">
          <a:blip r:embed="rId6">
            <a:alphaModFix amt="15000"/>
          </a:blip>
          <a:stretch/>
        </p:blipFill>
        <p:spPr bwMode="auto">
          <a:xfrm>
            <a:off x="8535678" y="205878"/>
            <a:ext cx="923924" cy="781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Basic slide + pic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34327908" name="Image 697438272"/>
          <p:cNvPicPr>
            <a:picLocks noChangeAspect="1"/>
          </p:cNvPicPr>
          <p:nvPr/>
        </p:nvPicPr>
        <p:blipFill rotWithShape="1">
          <a:blip r:embed="rId2"/>
          <a:stretch/>
        </p:blipFill>
        <p:spPr bwMode="auto">
          <a:xfrm>
            <a:off x="0" y="11157"/>
            <a:ext cx="12191999" cy="6835680"/>
          </a:xfrm>
          <a:prstGeom prst="rect">
            <a:avLst/>
          </a:prstGeom>
        </p:spPr>
      </p:pic>
      <p:sp>
        <p:nvSpPr>
          <p:cNvPr id="1587976124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t>Puce</a:t>
            </a:r>
          </a:p>
          <a:p>
            <a:pPr lvl="1">
              <a:defRPr/>
            </a:pPr>
            <a:r>
              <a:t>Ok</a:t>
            </a:r>
          </a:p>
        </p:txBody>
      </p:sp>
      <p:sp>
        <p:nvSpPr>
          <p:cNvPr id="1328028132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2" y="11151"/>
            <a:ext cx="11563346" cy="103658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Blabla – blablabla</a:t>
            </a:r>
            <a:endParaRPr/>
          </a:p>
        </p:txBody>
      </p:sp>
      <p:sp>
        <p:nvSpPr>
          <p:cNvPr id="1422262208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6672" y="6451596"/>
            <a:ext cx="27432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6738B24F-BB48-2FE4-F4EF-B3206247DB6F}" type="datetime1">
              <a:rPr lang="fr-FR"/>
              <a:t>08/05/2026</a:t>
            </a:fld>
            <a:endParaRPr/>
          </a:p>
        </p:txBody>
      </p:sp>
      <p:sp>
        <p:nvSpPr>
          <p:cNvPr id="67669954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9669" y="6451596"/>
            <a:ext cx="3267072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5A28D23-6F62-01A2-DAFC-4174897D2A60}" type="slidenum">
              <a:rPr lang="fr-FR">
                <a:latin typeface="FreeSans"/>
                <a:ea typeface="FreeSans"/>
                <a:cs typeface="FreeSans"/>
              </a:rPr>
              <a:t>‹N°›</a:t>
            </a:fld>
            <a:endParaRPr/>
          </a:p>
        </p:txBody>
      </p:sp>
      <p:sp>
        <p:nvSpPr>
          <p:cNvPr id="1228962101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pic>
        <p:nvPicPr>
          <p:cNvPr id="1223914793" name="Image 1826687375"/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tretch/>
        </p:blipFill>
        <p:spPr bwMode="auto">
          <a:xfrm>
            <a:off x="10360557" y="252283"/>
            <a:ext cx="830062" cy="553374"/>
          </a:xfrm>
          <a:prstGeom prst="rect">
            <a:avLst/>
          </a:prstGeom>
        </p:spPr>
      </p:pic>
      <p:pic>
        <p:nvPicPr>
          <p:cNvPr id="740850823" name="Image 16038510"/>
          <p:cNvPicPr>
            <a:picLocks noChangeAspect="1"/>
          </p:cNvPicPr>
          <p:nvPr/>
        </p:nvPicPr>
        <p:blipFill rotWithShape="1">
          <a:blip r:embed="rId4">
            <a:alphaModFix amt="15000"/>
          </a:blip>
          <a:stretch/>
        </p:blipFill>
        <p:spPr bwMode="auto">
          <a:xfrm>
            <a:off x="11308550" y="205881"/>
            <a:ext cx="640747" cy="640747"/>
          </a:xfrm>
          <a:prstGeom prst="rect">
            <a:avLst/>
          </a:prstGeom>
        </p:spPr>
      </p:pic>
      <p:pic>
        <p:nvPicPr>
          <p:cNvPr id="1056121285" name="Image 576387316"/>
          <p:cNvPicPr>
            <a:picLocks noChangeAspect="1"/>
          </p:cNvPicPr>
          <p:nvPr/>
        </p:nvPicPr>
        <p:blipFill rotWithShape="1">
          <a:blip r:embed="rId5">
            <a:alphaModFix amt="15000"/>
          </a:blip>
          <a:stretch/>
        </p:blipFill>
        <p:spPr bwMode="auto">
          <a:xfrm>
            <a:off x="9557847" y="189405"/>
            <a:ext cx="590546" cy="657225"/>
          </a:xfrm>
          <a:prstGeom prst="rect">
            <a:avLst/>
          </a:prstGeom>
        </p:spPr>
      </p:pic>
      <p:pic>
        <p:nvPicPr>
          <p:cNvPr id="1596835962" name="Image 808471455"/>
          <p:cNvPicPr>
            <a:picLocks noChangeAspect="1"/>
          </p:cNvPicPr>
          <p:nvPr/>
        </p:nvPicPr>
        <p:blipFill rotWithShape="1">
          <a:blip r:embed="rId6">
            <a:alphaModFix amt="15000"/>
          </a:blip>
          <a:stretch/>
        </p:blipFill>
        <p:spPr bwMode="auto">
          <a:xfrm>
            <a:off x="8535678" y="205878"/>
            <a:ext cx="923924" cy="781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sub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50594031" name="Image 223381924"/>
          <p:cNvPicPr>
            <a:picLocks noChangeAspect="1"/>
          </p:cNvPicPr>
          <p:nvPr/>
        </p:nvPicPr>
        <p:blipFill rotWithShape="1">
          <a:blip r:embed="rId2"/>
          <a:stretch/>
        </p:blipFill>
        <p:spPr bwMode="auto">
          <a:xfrm>
            <a:off x="0" y="11158"/>
            <a:ext cx="12191999" cy="6835681"/>
          </a:xfrm>
          <a:prstGeom prst="rect">
            <a:avLst/>
          </a:prstGeom>
        </p:spPr>
      </p:pic>
      <p:sp>
        <p:nvSpPr>
          <p:cNvPr id="640135332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6672" y="6451596"/>
            <a:ext cx="27432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A3752E6-B8D7-8411-02CE-F17815918C09}" type="datetime1">
              <a:rPr lang="fr-FR"/>
              <a:t>08/05/2026</a:t>
            </a:fld>
            <a:endParaRPr/>
          </a:p>
        </p:txBody>
      </p:sp>
      <p:sp>
        <p:nvSpPr>
          <p:cNvPr id="6462710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9670" y="6451596"/>
            <a:ext cx="3267072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A09744E-B3F6-3607-369E-7E261EF2D749}" type="slidenum">
              <a:rPr lang="fr-FR">
                <a:latin typeface="FreeSans"/>
                <a:ea typeface="FreeSans"/>
                <a:cs typeface="FreeSans"/>
              </a:rPr>
              <a:t>‹N°›</a:t>
            </a:fld>
            <a:endParaRPr/>
          </a:p>
        </p:txBody>
      </p:sp>
      <p:sp>
        <p:nvSpPr>
          <p:cNvPr id="1641658613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67732531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381117" y="482571"/>
            <a:ext cx="10810872" cy="261708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buFont typeface="Arial"/>
              <a:buChar char="•"/>
              <a:defRPr sz="2800"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 sz="2400">
                <a:latin typeface="FreeSans"/>
                <a:ea typeface="FreeSans"/>
                <a:cs typeface="FreeSans"/>
              </a:defRPr>
            </a:lvl2pPr>
            <a:lvl3pPr>
              <a:defRPr>
                <a:latin typeface="FreeSans"/>
                <a:ea typeface="FreeSans"/>
                <a:cs typeface="FreeSans"/>
              </a:defRPr>
            </a:lvl3pPr>
            <a:lvl4pPr>
              <a:defRPr>
                <a:latin typeface="FreeSans"/>
                <a:ea typeface="FreeSans"/>
                <a:cs typeface="FreeSans"/>
              </a:defRPr>
            </a:lvl4pPr>
            <a:lvl5pPr>
              <a:defRPr>
                <a:latin typeface="FreeSans"/>
                <a:ea typeface="FreeSans"/>
                <a:cs typeface="FreeSans"/>
              </a:defRPr>
            </a:lvl5pPr>
            <a:lvl6pPr>
              <a:defRPr>
                <a:latin typeface="FreeSans"/>
                <a:ea typeface="FreeSans"/>
                <a:cs typeface="FreeSans"/>
              </a:defRPr>
            </a:lvl6pPr>
            <a:lvl7pPr>
              <a:defRPr>
                <a:latin typeface="FreeSans"/>
                <a:ea typeface="FreeSans"/>
                <a:cs typeface="FreeSans"/>
              </a:defRPr>
            </a:lvl7pPr>
            <a:lvl8pPr>
              <a:defRPr>
                <a:latin typeface="FreeSans"/>
                <a:ea typeface="FreeSans"/>
                <a:cs typeface="FreeSans"/>
              </a:defRPr>
            </a:lvl8pPr>
            <a:lvl9pPr>
              <a:defRPr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t>Puce</a:t>
            </a:r>
          </a:p>
          <a:p>
            <a:pPr lvl="1">
              <a:defRPr/>
            </a:pPr>
            <a:r>
              <a:t>Ok.</a:t>
            </a:r>
          </a:p>
        </p:txBody>
      </p:sp>
      <p:sp>
        <p:nvSpPr>
          <p:cNvPr id="608335678" name="Text Placeholder 9"/>
          <p:cNvSpPr>
            <a:spLocks noGrp="1"/>
          </p:cNvSpPr>
          <p:nvPr>
            <p:ph type="body" sz="quarter" idx="13"/>
          </p:nvPr>
        </p:nvSpPr>
        <p:spPr bwMode="auto">
          <a:xfrm rot="16199969">
            <a:off x="-2514003" y="2524926"/>
            <a:ext cx="5867185" cy="83957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t>Datasets – DGtal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bi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25014391" name="Image 318887170"/>
          <p:cNvPicPr>
            <a:picLocks noChangeAspect="1"/>
          </p:cNvPicPr>
          <p:nvPr/>
        </p:nvPicPr>
        <p:blipFill rotWithShape="1">
          <a:blip r:embed="rId2"/>
          <a:stretch/>
        </p:blipFill>
        <p:spPr bwMode="auto">
          <a:xfrm>
            <a:off x="0" y="11158"/>
            <a:ext cx="12191999" cy="6835681"/>
          </a:xfrm>
          <a:prstGeom prst="rect">
            <a:avLst/>
          </a:prstGeom>
        </p:spPr>
      </p:pic>
      <p:sp>
        <p:nvSpPr>
          <p:cNvPr id="1379375818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0" y="100338"/>
            <a:ext cx="12191997" cy="839171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>
            <a:lvl1pPr algn="ctr">
              <a:defRPr sz="3800">
                <a:latin typeface="FreeSans"/>
                <a:ea typeface="FreeSans"/>
                <a:cs typeface="FreeSans"/>
              </a:defRPr>
            </a:lvl1pPr>
            <a:lvl2pPr>
              <a:defRPr sz="3800">
                <a:latin typeface="FreeSans"/>
                <a:ea typeface="FreeSans"/>
                <a:cs typeface="FreeSans"/>
              </a:defRPr>
            </a:lvl2pPr>
            <a:lvl3pPr>
              <a:defRPr sz="3800">
                <a:latin typeface="FreeSans"/>
                <a:ea typeface="FreeSans"/>
                <a:cs typeface="FreeSans"/>
              </a:defRPr>
            </a:lvl3pPr>
            <a:lvl4pPr>
              <a:defRPr sz="3800">
                <a:latin typeface="FreeSans"/>
                <a:ea typeface="FreeSans"/>
                <a:cs typeface="FreeSans"/>
              </a:defRPr>
            </a:lvl4pPr>
            <a:lvl5pPr>
              <a:defRPr sz="3800">
                <a:latin typeface="FreeSans"/>
                <a:ea typeface="FreeSans"/>
                <a:cs typeface="FreeSans"/>
              </a:defRPr>
            </a:lvl5pPr>
            <a:lvl6pPr>
              <a:defRPr sz="3800">
                <a:latin typeface="FreeSans"/>
                <a:ea typeface="FreeSans"/>
                <a:cs typeface="FreeSans"/>
              </a:defRPr>
            </a:lvl6pPr>
            <a:lvl7pPr>
              <a:defRPr sz="3800">
                <a:latin typeface="FreeSans"/>
                <a:ea typeface="FreeSans"/>
                <a:cs typeface="FreeSans"/>
              </a:defRPr>
            </a:lvl7pPr>
            <a:lvl8pPr>
              <a:defRPr sz="3800">
                <a:latin typeface="FreeSans"/>
                <a:ea typeface="FreeSans"/>
                <a:cs typeface="FreeSans"/>
              </a:defRPr>
            </a:lvl8pPr>
            <a:lvl9pPr>
              <a:defRPr sz="3800">
                <a:latin typeface="FreeSans"/>
                <a:ea typeface="FreeSans"/>
                <a:cs typeface="FreeSan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B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labla – blablabla</a:t>
            </a:r>
            <a:endParaRPr sz="3800"/>
          </a:p>
        </p:txBody>
      </p:sp>
      <p:sp>
        <p:nvSpPr>
          <p:cNvPr id="1671276132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6672" y="6451596"/>
            <a:ext cx="27432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4116901B-DFD3-2AD4-CCE0-D49E47B6AB02}" type="datetime1">
              <a:rPr lang="fr-FR"/>
              <a:t>08/05/2026</a:t>
            </a:fld>
            <a:endParaRPr/>
          </a:p>
        </p:txBody>
      </p:sp>
      <p:sp>
        <p:nvSpPr>
          <p:cNvPr id="197020401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9670" y="6451596"/>
            <a:ext cx="3267072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D1CC4A0A-1438-1AC6-5398-46C32427AB39}" type="slidenum">
              <a:rPr lang="fr-FR">
                <a:latin typeface="FreeSans"/>
                <a:ea typeface="FreeSans"/>
                <a:cs typeface="FreeSans"/>
              </a:rPr>
              <a:t>‹N°›</a:t>
            </a:fld>
            <a:endParaRPr/>
          </a:p>
        </p:txBody>
      </p:sp>
      <p:sp>
        <p:nvSpPr>
          <p:cNvPr id="633860752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big slide + pic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89608806" name="Image 829244925"/>
          <p:cNvPicPr>
            <a:picLocks noChangeAspect="1"/>
          </p:cNvPicPr>
          <p:nvPr/>
        </p:nvPicPr>
        <p:blipFill rotWithShape="1">
          <a:blip r:embed="rId2"/>
          <a:stretch/>
        </p:blipFill>
        <p:spPr bwMode="auto">
          <a:xfrm>
            <a:off x="0" y="11157"/>
            <a:ext cx="12191998" cy="6835680"/>
          </a:xfrm>
          <a:prstGeom prst="rect">
            <a:avLst/>
          </a:prstGeom>
        </p:spPr>
      </p:pic>
      <p:sp>
        <p:nvSpPr>
          <p:cNvPr id="2064229495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0" y="100337"/>
            <a:ext cx="12191996" cy="83917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>
            <a:lvl1pPr algn="ctr">
              <a:defRPr sz="3800">
                <a:latin typeface="FreeSans"/>
                <a:ea typeface="FreeSans"/>
                <a:cs typeface="FreeSans"/>
              </a:defRPr>
            </a:lvl1pPr>
            <a:lvl2pPr>
              <a:defRPr sz="3800">
                <a:latin typeface="FreeSans"/>
                <a:ea typeface="FreeSans"/>
                <a:cs typeface="FreeSans"/>
              </a:defRPr>
            </a:lvl2pPr>
            <a:lvl3pPr>
              <a:defRPr sz="3800">
                <a:latin typeface="FreeSans"/>
                <a:ea typeface="FreeSans"/>
                <a:cs typeface="FreeSans"/>
              </a:defRPr>
            </a:lvl3pPr>
            <a:lvl4pPr>
              <a:defRPr sz="3800">
                <a:latin typeface="FreeSans"/>
                <a:ea typeface="FreeSans"/>
                <a:cs typeface="FreeSans"/>
              </a:defRPr>
            </a:lvl4pPr>
            <a:lvl5pPr>
              <a:defRPr sz="3800">
                <a:latin typeface="FreeSans"/>
                <a:ea typeface="FreeSans"/>
                <a:cs typeface="FreeSans"/>
              </a:defRPr>
            </a:lvl5pPr>
            <a:lvl6pPr>
              <a:defRPr sz="3800">
                <a:latin typeface="FreeSans"/>
                <a:ea typeface="FreeSans"/>
                <a:cs typeface="FreeSans"/>
              </a:defRPr>
            </a:lvl6pPr>
            <a:lvl7pPr>
              <a:defRPr sz="3800">
                <a:latin typeface="FreeSans"/>
                <a:ea typeface="FreeSans"/>
                <a:cs typeface="FreeSans"/>
              </a:defRPr>
            </a:lvl7pPr>
            <a:lvl8pPr>
              <a:defRPr sz="3800">
                <a:latin typeface="FreeSans"/>
                <a:ea typeface="FreeSans"/>
                <a:cs typeface="FreeSans"/>
              </a:defRPr>
            </a:lvl8pPr>
            <a:lvl9pPr>
              <a:defRPr sz="3800">
                <a:latin typeface="FreeSans"/>
                <a:ea typeface="FreeSans"/>
                <a:cs typeface="FreeSan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B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labla – blablabla</a:t>
            </a:r>
            <a:endParaRPr sz="3800"/>
          </a:p>
        </p:txBody>
      </p:sp>
      <p:sp>
        <p:nvSpPr>
          <p:cNvPr id="995442759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6672" y="6451596"/>
            <a:ext cx="27432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1462F6C9-2BCF-83BD-76A9-A82BE22A71BD}" type="datetime1">
              <a:rPr lang="fr-FR"/>
              <a:t>08/05/2026</a:t>
            </a:fld>
            <a:endParaRPr/>
          </a:p>
        </p:txBody>
      </p:sp>
      <p:sp>
        <p:nvSpPr>
          <p:cNvPr id="83970168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9669" y="6451596"/>
            <a:ext cx="3267072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FC5F103-97E9-9329-4146-3004D558968E}" type="slidenum">
              <a:rPr lang="fr-FR">
                <a:latin typeface="FreeSans"/>
                <a:ea typeface="FreeSans"/>
                <a:cs typeface="FreeSans"/>
              </a:rPr>
              <a:t>‹N°›</a:t>
            </a:fld>
            <a:endParaRPr/>
          </a:p>
        </p:txBody>
      </p:sp>
      <p:sp>
        <p:nvSpPr>
          <p:cNvPr id="31523724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pic>
        <p:nvPicPr>
          <p:cNvPr id="54461583" name="Image 286678507"/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tretch/>
        </p:blipFill>
        <p:spPr bwMode="auto">
          <a:xfrm>
            <a:off x="10360557" y="252283"/>
            <a:ext cx="830062" cy="553374"/>
          </a:xfrm>
          <a:prstGeom prst="rect">
            <a:avLst/>
          </a:prstGeom>
        </p:spPr>
      </p:pic>
      <p:pic>
        <p:nvPicPr>
          <p:cNvPr id="1019772776" name="Image 282192821"/>
          <p:cNvPicPr>
            <a:picLocks noChangeAspect="1"/>
          </p:cNvPicPr>
          <p:nvPr/>
        </p:nvPicPr>
        <p:blipFill rotWithShape="1">
          <a:blip r:embed="rId4">
            <a:alphaModFix amt="15000"/>
          </a:blip>
          <a:stretch/>
        </p:blipFill>
        <p:spPr bwMode="auto">
          <a:xfrm>
            <a:off x="8699112" y="197643"/>
            <a:ext cx="597060" cy="669879"/>
          </a:xfrm>
          <a:prstGeom prst="rect">
            <a:avLst/>
          </a:prstGeom>
        </p:spPr>
      </p:pic>
      <p:pic>
        <p:nvPicPr>
          <p:cNvPr id="1590995812" name="Image 1816585882"/>
          <p:cNvPicPr>
            <a:picLocks noChangeAspect="1"/>
          </p:cNvPicPr>
          <p:nvPr/>
        </p:nvPicPr>
        <p:blipFill rotWithShape="1">
          <a:blip r:embed="rId5">
            <a:alphaModFix amt="15000"/>
          </a:blip>
          <a:stretch/>
        </p:blipFill>
        <p:spPr bwMode="auto">
          <a:xfrm>
            <a:off x="11308549" y="205881"/>
            <a:ext cx="640747" cy="640747"/>
          </a:xfrm>
          <a:prstGeom prst="rect">
            <a:avLst/>
          </a:prstGeom>
        </p:spPr>
      </p:pic>
      <p:pic>
        <p:nvPicPr>
          <p:cNvPr id="115060270" name="Image 751071880"/>
          <p:cNvPicPr>
            <a:picLocks noChangeAspect="1"/>
          </p:cNvPicPr>
          <p:nvPr/>
        </p:nvPicPr>
        <p:blipFill rotWithShape="1">
          <a:blip r:embed="rId6">
            <a:alphaModFix amt="15000"/>
          </a:blip>
          <a:stretch/>
        </p:blipFill>
        <p:spPr bwMode="auto">
          <a:xfrm>
            <a:off x="9557847" y="189405"/>
            <a:ext cx="590546" cy="65722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62845600" name="Image 1475130565"/>
          <p:cNvPicPr>
            <a:picLocks noChangeAspect="1"/>
          </p:cNvPicPr>
          <p:nvPr/>
        </p:nvPicPr>
        <p:blipFill rotWithShape="1">
          <a:blip r:embed="rId14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43167521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6672" y="6451596"/>
            <a:ext cx="27432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BFB7F75-9507-3546-C144-DD2DF28DE0D1}" type="datetime1">
              <a:rPr lang="fr-FR"/>
              <a:t>08/05/2026</a:t>
            </a:fld>
            <a:endParaRPr/>
          </a:p>
        </p:txBody>
      </p:sp>
      <p:sp>
        <p:nvSpPr>
          <p:cNvPr id="28337717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9670" y="6451596"/>
            <a:ext cx="3267072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47C62A59-39DB-AE2D-BB1E-D69BAC1E9563}" type="slidenum">
              <a:rPr lang="fr-FR">
                <a:latin typeface="FreeSans"/>
                <a:ea typeface="FreeSans"/>
                <a:cs typeface="FreeSans"/>
              </a:rPr>
              <a:t>‹N°›</a:t>
            </a:fld>
            <a:endParaRPr/>
          </a:p>
        </p:txBody>
      </p:sp>
      <p:sp>
        <p:nvSpPr>
          <p:cNvPr id="1198956859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6.jpg"/><Relationship Id="rId4" Type="http://schemas.openxmlformats.org/officeDocument/2006/relationships/image" Target="../media/image2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gi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gi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gi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6.jpg"/><Relationship Id="rId4" Type="http://schemas.openxmlformats.org/officeDocument/2006/relationships/image" Target="../media/image2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torm-irit.github.io/pcloud-differential-estimation-benchmark-website/" TargetMode="Externa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torm-irit.github.io/pcloud-differential-estimation-benchmark-website/" TargetMode="Externa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torm-irit.github.io/pcloud-differential-estimation-benchmark-websit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7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0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5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11" Type="http://schemas.openxmlformats.org/officeDocument/2006/relationships/image" Target="../media/image89.png"/><Relationship Id="rId5" Type="http://schemas.openxmlformats.org/officeDocument/2006/relationships/image" Target="../media/image87.png"/><Relationship Id="rId10" Type="http://schemas.openxmlformats.org/officeDocument/2006/relationships/image" Target="../media/image93.png"/><Relationship Id="rId4" Type="http://schemas.openxmlformats.org/officeDocument/2006/relationships/image" Target="../media/image86.png"/><Relationship Id="rId9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4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8.png"/><Relationship Id="rId4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19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11" Type="http://schemas.openxmlformats.org/officeDocument/2006/relationships/image" Target="../media/image120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19.png"/><Relationship Id="rId3" Type="http://schemas.openxmlformats.org/officeDocument/2006/relationships/image" Target="../media/image122.png"/><Relationship Id="rId7" Type="http://schemas.openxmlformats.org/officeDocument/2006/relationships/image" Target="../media/image116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11" Type="http://schemas.openxmlformats.org/officeDocument/2006/relationships/image" Target="../media/image125.png"/><Relationship Id="rId5" Type="http://schemas.openxmlformats.org/officeDocument/2006/relationships/image" Target="../media/image114.png"/><Relationship Id="rId10" Type="http://schemas.openxmlformats.org/officeDocument/2006/relationships/image" Target="../media/image12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png"/><Relationship Id="rId4" Type="http://schemas.openxmlformats.org/officeDocument/2006/relationships/image" Target="../media/image13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png"/><Relationship Id="rId4" Type="http://schemas.openxmlformats.org/officeDocument/2006/relationships/image" Target="../media/image13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png"/><Relationship Id="rId4" Type="http://schemas.openxmlformats.org/officeDocument/2006/relationships/image" Target="../media/image13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sv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png"/><Relationship Id="rId4" Type="http://schemas.openxmlformats.org/officeDocument/2006/relationships/image" Target="../media/image13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png"/><Relationship Id="rId4" Type="http://schemas.openxmlformats.org/officeDocument/2006/relationships/image" Target="../media/image13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6.jpg"/><Relationship Id="rId4" Type="http://schemas.openxmlformats.org/officeDocument/2006/relationships/image" Target="../media/image2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2.gi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7989682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673221" y="613746"/>
            <a:ext cx="10443304" cy="2387598"/>
          </a:xfrm>
        </p:spPr>
        <p:txBody>
          <a:bodyPr/>
          <a:lstStyle>
            <a:lvl1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1pPr>
            <a:lvl2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2pPr>
            <a:lvl3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3pPr>
            <a:lvl4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4pPr>
            <a:lvl5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5pPr>
            <a:lvl6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6pPr>
            <a:lvl7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7pPr>
            <a:lvl8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8pPr>
            <a:lvl9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6000" b="0" i="0" u="none" strike="noStrike" cap="none" spc="0" dirty="0">
                <a:solidFill>
                  <a:srgbClr val="00B0F0"/>
                </a:solidFill>
                <a:latin typeface="FreeSans"/>
                <a:ea typeface="FreeSans"/>
                <a:cs typeface="FreeSans"/>
              </a:rPr>
              <a:t>Survey on </a:t>
            </a:r>
            <a:r>
              <a:rPr lang="fr-FR" sz="6000" b="0" i="0" u="none" strike="noStrike" cap="none" spc="0" dirty="0" err="1">
                <a:solidFill>
                  <a:srgbClr val="00B0F0"/>
                </a:solidFill>
                <a:latin typeface="FreeSans"/>
                <a:ea typeface="FreeSans"/>
                <a:cs typeface="FreeSans"/>
              </a:rPr>
              <a:t>differential</a:t>
            </a:r>
            <a:r>
              <a:rPr lang="fr-FR" sz="6000" b="0" i="0" u="none" strike="noStrike" cap="none" spc="0" dirty="0">
                <a:solidFill>
                  <a:srgbClr val="00B0F0"/>
                </a:solidFill>
                <a:latin typeface="FreeSans"/>
                <a:ea typeface="FreeSans"/>
                <a:cs typeface="FreeSans"/>
              </a:rPr>
              <a:t> </a:t>
            </a:r>
            <a:r>
              <a:rPr lang="fr-FR" sz="6000" b="0" i="0" u="none" strike="noStrike" cap="none" spc="0" dirty="0" err="1">
                <a:solidFill>
                  <a:srgbClr val="00B0F0"/>
                </a:solidFill>
                <a:latin typeface="FreeSans"/>
                <a:ea typeface="FreeSans"/>
                <a:cs typeface="FreeSans"/>
              </a:rPr>
              <a:t>estimators</a:t>
            </a:r>
            <a:r>
              <a:rPr lang="fr-FR" sz="6000" b="0" i="0" u="none" strike="noStrike" cap="none" spc="0" dirty="0">
                <a:solidFill>
                  <a:srgbClr val="00B0F0"/>
                </a:solidFill>
                <a:latin typeface="FreeSans"/>
                <a:ea typeface="FreeSans"/>
                <a:cs typeface="FreeSans"/>
              </a:rPr>
              <a:t> for 3d point </a:t>
            </a:r>
            <a:r>
              <a:rPr lang="fr-FR" sz="6000" b="0" i="0" u="none" strike="noStrike" cap="none" spc="0" dirty="0" err="1">
                <a:solidFill>
                  <a:srgbClr val="00B0F0"/>
                </a:solidFill>
                <a:latin typeface="FreeSans"/>
                <a:ea typeface="FreeSans"/>
                <a:cs typeface="FreeSans"/>
              </a:rPr>
              <a:t>clouds</a:t>
            </a:r>
            <a:endParaRPr dirty="0"/>
          </a:p>
        </p:txBody>
      </p:sp>
      <p:sp>
        <p:nvSpPr>
          <p:cNvPr id="88139469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9672" y="6451597"/>
            <a:ext cx="3267073" cy="365123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fld id="{889342F8-D4EC-D910-B934-2AC215C451EC}" type="slidenum">
              <a:rPr lang="fr-FR">
                <a:latin typeface="FreeSans"/>
                <a:ea typeface="FreeSans"/>
                <a:cs typeface="FreeSans"/>
              </a:rPr>
              <a:t>1</a:t>
            </a:fld>
            <a:endParaRPr/>
          </a:p>
        </p:txBody>
      </p:sp>
      <p:sp>
        <p:nvSpPr>
          <p:cNvPr id="2083920438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6673" y="6451597"/>
            <a:ext cx="2743200" cy="365123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fld id="{530943FB-EA62-C555-F010-327E78400751}" type="datetime1">
              <a:rPr lang="fr-FR"/>
              <a:t>08/05/2026</a:t>
            </a:fld>
            <a:endParaRPr/>
          </a:p>
        </p:txBody>
      </p:sp>
      <p:pic>
        <p:nvPicPr>
          <p:cNvPr id="1524158382" name="Image 122896867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825602" y="2302865"/>
            <a:ext cx="8540794" cy="3839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94928" name="Image 114203353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609577" y="2662235"/>
            <a:ext cx="4392976" cy="2458382"/>
          </a:xfrm>
          <a:prstGeom prst="rect">
            <a:avLst/>
          </a:prstGeom>
        </p:spPr>
      </p:pic>
      <p:pic>
        <p:nvPicPr>
          <p:cNvPr id="1420227411" name="Image 1002870122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9034455" y="2743200"/>
            <a:ext cx="2857500" cy="400050"/>
          </a:xfrm>
          <a:prstGeom prst="rect">
            <a:avLst/>
          </a:prstGeom>
        </p:spPr>
      </p:pic>
      <p:pic>
        <p:nvPicPr>
          <p:cNvPr id="872279721" name="Image 1291540025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4246277" y="2662234"/>
            <a:ext cx="3363299" cy="2458383"/>
          </a:xfrm>
          <a:prstGeom prst="rect">
            <a:avLst/>
          </a:prstGeom>
        </p:spPr>
      </p:pic>
      <p:sp>
        <p:nvSpPr>
          <p:cNvPr id="163416587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7C14866-36B7-DE63-297B-5C0BC476167B}" type="datetime1">
              <a:rPr lang="fr-FR"/>
              <a:t>08/05/2026</a:t>
            </a:fld>
            <a:endParaRPr/>
          </a:p>
        </p:txBody>
      </p:sp>
      <p:sp>
        <p:nvSpPr>
          <p:cNvPr id="27976474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44B7977-B74F-4610-270A-389D2370C369}" type="slidenum">
              <a:rPr lang="fr-FR">
                <a:latin typeface="FreeSans"/>
                <a:ea typeface="FreeSans"/>
                <a:cs typeface="FreeSans"/>
              </a:rPr>
              <a:t>10</a:t>
            </a:fld>
            <a:endParaRPr/>
          </a:p>
        </p:txBody>
      </p:sp>
      <p:sp>
        <p:nvSpPr>
          <p:cNvPr id="75359410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81820034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defRPr/>
            </a:pPr>
            <a:r>
              <a:t>Maintenance</a:t>
            </a:r>
          </a:p>
          <a:p>
            <a:pPr lvl="0"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Cultural</a:t>
            </a:r>
            <a:r>
              <a:t> Heritage</a:t>
            </a:r>
          </a:p>
          <a:p>
            <a:pPr lvl="0">
              <a:defRPr/>
            </a:pPr>
            <a:r>
              <a:t>Reverse Engineering</a:t>
            </a:r>
          </a:p>
        </p:txBody>
      </p:sp>
      <p:sp>
        <p:nvSpPr>
          <p:cNvPr id="689780023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2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3D point clouds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Applications</a:t>
            </a:r>
            <a:endParaRPr sz="3800"/>
          </a:p>
        </p:txBody>
      </p:sp>
      <p:pic>
        <p:nvPicPr>
          <p:cNvPr id="1005552899" name="Image 1199533844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5448295" y="3143250"/>
            <a:ext cx="6879003" cy="2622516"/>
          </a:xfrm>
          <a:prstGeom prst="rect">
            <a:avLst/>
          </a:prstGeom>
        </p:spPr>
      </p:pic>
      <p:pic>
        <p:nvPicPr>
          <p:cNvPr id="866284482" name="Image 2015584175"/>
          <p:cNvPicPr>
            <a:picLocks noChangeAspect="1"/>
          </p:cNvPicPr>
          <p:nvPr/>
        </p:nvPicPr>
        <p:blipFill rotWithShape="1">
          <a:blip r:embed="rId7"/>
          <a:srcRect r="42491" b="7769"/>
          <a:stretch/>
        </p:blipFill>
        <p:spPr bwMode="auto">
          <a:xfrm>
            <a:off x="8692538" y="3669768"/>
            <a:ext cx="3035745" cy="2901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702141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57831CC7-6519-5B51-C0D7-1DF722A50A16}" type="datetime1">
              <a:rPr lang="fr-FR"/>
              <a:t>08/05/2026</a:t>
            </a:fld>
            <a:endParaRPr/>
          </a:p>
        </p:txBody>
      </p:sp>
      <p:sp>
        <p:nvSpPr>
          <p:cNvPr id="6968754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1BB71F7-3D5D-C331-18E5-9632E8ECF05B}" type="slidenum">
              <a:rPr lang="fr-FR">
                <a:latin typeface="FreeSans"/>
                <a:ea typeface="FreeSans"/>
                <a:cs typeface="FreeSans"/>
              </a:rPr>
              <a:t>100</a:t>
            </a:fld>
            <a:endParaRPr/>
          </a:p>
        </p:txBody>
      </p:sp>
      <p:sp>
        <p:nvSpPr>
          <p:cNvPr id="123991376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969479206" name="Espace réservé du contenu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Extension to the APSS for Weingarten Map estimation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Weight kernel differentiation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1">
              <a:lnSpc>
                <a:spcPct val="114999"/>
              </a:lnSpc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Variations of the normals on </a:t>
            </a:r>
            <a:endParaRPr sz="24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marL="457200" lvl="1" indent="0">
              <a:lnSpc>
                <a:spcPct val="114999"/>
              </a:lnSpc>
              <a:buFont typeface="Wingdings"/>
              <a:buNone/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   the estimated surface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</p:txBody>
      </p:sp>
      <p:sp>
        <p:nvSpPr>
          <p:cNvPr id="1650147999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ASO [LCBM21]</a:t>
            </a:r>
            <a:endParaRPr sz="3800"/>
          </a:p>
        </p:txBody>
      </p:sp>
      <p:pic>
        <p:nvPicPr>
          <p:cNvPr id="1163783287" name="Image 248211125"/>
          <p:cNvPicPr>
            <a:picLocks noChangeAspect="1"/>
          </p:cNvPicPr>
          <p:nvPr/>
        </p:nvPicPr>
        <p:blipFill rotWithShape="1">
          <a:blip r:embed="rId3">
            <a:alphaModFix amt="99999"/>
          </a:blip>
          <a:stretch/>
        </p:blipFill>
        <p:spPr bwMode="auto">
          <a:xfrm>
            <a:off x="6101115" y="2208682"/>
            <a:ext cx="5419752" cy="4308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9935367" name="Image 1308265193"/>
          <p:cNvPicPr>
            <a:picLocks noChangeAspect="1"/>
          </p:cNvPicPr>
          <p:nvPr/>
        </p:nvPicPr>
        <p:blipFill rotWithShape="1">
          <a:blip r:embed="rId3">
            <a:alphaModFix amt="99999"/>
          </a:blip>
          <a:stretch/>
        </p:blipFill>
        <p:spPr bwMode="auto">
          <a:xfrm>
            <a:off x="6101115" y="2208682"/>
            <a:ext cx="5419752" cy="4308279"/>
          </a:xfrm>
          <a:prstGeom prst="rect">
            <a:avLst/>
          </a:prstGeom>
        </p:spPr>
      </p:pic>
      <p:sp>
        <p:nvSpPr>
          <p:cNvPr id="103097372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617726C-1AE2-284B-9C59-2770C64DB61D}" type="datetime1">
              <a:rPr lang="fr-FR"/>
              <a:t>08/05/2026</a:t>
            </a:fld>
            <a:endParaRPr/>
          </a:p>
        </p:txBody>
      </p:sp>
      <p:sp>
        <p:nvSpPr>
          <p:cNvPr id="53982380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69325C75-0478-B64B-BF2E-65EA0F332562}" type="slidenum">
              <a:rPr lang="fr-FR">
                <a:latin typeface="FreeSans"/>
                <a:ea typeface="FreeSans"/>
                <a:cs typeface="FreeSans"/>
              </a:rPr>
              <a:t>101</a:t>
            </a:fld>
            <a:endParaRPr/>
          </a:p>
        </p:txBody>
      </p:sp>
      <p:sp>
        <p:nvSpPr>
          <p:cNvPr id="100848496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519729723" name="Espace réservé du contenu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sz="32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Difference between APSS and ASO</a:t>
            </a:r>
            <a:endParaRPr/>
          </a:p>
          <a:p>
            <a:pPr lvl="0">
              <a:lnSpc>
                <a:spcPct val="114999"/>
              </a:lnSpc>
              <a:defRPr/>
            </a:pPr>
            <a:endParaRPr lang="fr-FR"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</p:txBody>
      </p:sp>
      <p:sp>
        <p:nvSpPr>
          <p:cNvPr id="1242471361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ASO [LCBM21]</a:t>
            </a:r>
            <a:endParaRPr sz="3800"/>
          </a:p>
        </p:txBody>
      </p:sp>
      <p:pic>
        <p:nvPicPr>
          <p:cNvPr id="1720402428" name="Image 1501846249"/>
          <p:cNvPicPr>
            <a:picLocks noChangeAspect="1"/>
          </p:cNvPicPr>
          <p:nvPr/>
        </p:nvPicPr>
        <p:blipFill rotWithShape="1">
          <a:blip r:embed="rId4">
            <a:alphaModFix amt="99999"/>
          </a:blip>
          <a:srcRect l="5930" t="1493" r="1492"/>
          <a:stretch/>
        </p:blipFill>
        <p:spPr bwMode="auto">
          <a:xfrm>
            <a:off x="393161" y="2208682"/>
            <a:ext cx="5976470" cy="4332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21448579" name="Image 92602831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966537" y="9522"/>
            <a:ext cx="11210924" cy="6838949"/>
          </a:xfrm>
          <a:prstGeom prst="rect">
            <a:avLst/>
          </a:prstGeom>
        </p:spPr>
      </p:pic>
      <p:sp>
        <p:nvSpPr>
          <p:cNvPr id="136101051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67F341B0-C556-9592-7C16-E07DBA7776BD}" type="datetime1">
              <a:rPr lang="fr-FR"/>
              <a:t>08/05/2026</a:t>
            </a:fld>
            <a:endParaRPr/>
          </a:p>
        </p:txBody>
      </p:sp>
      <p:sp>
        <p:nvSpPr>
          <p:cNvPr id="152733753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0CB5E2D-B4F6-C2E2-04BE-E343E560315A}" type="slidenum">
              <a:rPr lang="fr-FR">
                <a:latin typeface="FreeSans"/>
                <a:ea typeface="FreeSans"/>
                <a:cs typeface="FreeSans"/>
              </a:rPr>
              <a:t>102</a:t>
            </a:fld>
            <a:endParaRPr/>
          </a:p>
        </p:txBody>
      </p:sp>
      <p:sp>
        <p:nvSpPr>
          <p:cNvPr id="110170935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011592863" name="Espace réservé du contenu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Estimate</a:t>
            </a:r>
            <a:endParaRPr/>
          </a:p>
          <a:p>
            <a:pPr lvl="1">
              <a:lnSpc>
                <a:spcPct val="114999"/>
              </a:lnSpc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Weingarten Map </a:t>
            </a:r>
            <a:endParaRPr sz="24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Requirements</a:t>
            </a:r>
            <a:endParaRPr/>
          </a:p>
          <a:p>
            <a:pPr lvl="1">
              <a:lnSpc>
                <a:spcPct val="114999"/>
              </a:lnSpc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Oriented normals</a:t>
            </a:r>
            <a:endParaRPr/>
          </a:p>
          <a:p>
            <a:pPr>
              <a:defRPr/>
            </a:pPr>
            <a:endParaRPr/>
          </a:p>
        </p:txBody>
      </p:sp>
      <p:sp>
        <p:nvSpPr>
          <p:cNvPr id="1254540161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ASO [LCBM21]</a:t>
            </a:r>
            <a:endParaRPr sz="3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656032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759749B0-BD65-0C54-6F16-D939F813C1FA}" type="datetime1">
              <a:rPr lang="fr-FR"/>
              <a:t>08/05/2026</a:t>
            </a:fld>
            <a:endParaRPr/>
          </a:p>
        </p:txBody>
      </p:sp>
      <p:sp>
        <p:nvSpPr>
          <p:cNvPr id="100070498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48EDF17-FD5B-3123-377F-B6DBB2CF13A9}" type="slidenum">
              <a:rPr lang="fr-FR">
                <a:latin typeface="FreeSans"/>
                <a:ea typeface="FreeSans"/>
                <a:cs typeface="FreeSans"/>
              </a:rPr>
              <a:t>103</a:t>
            </a:fld>
            <a:endParaRPr/>
          </a:p>
        </p:txBody>
      </p:sp>
      <p:sp>
        <p:nvSpPr>
          <p:cNvPr id="90032891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309784985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Analytic curvature estimation through geometric primitive fitting</a:t>
            </a:r>
            <a:endParaRPr sz="28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81182482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Local surface models</a:t>
            </a:r>
            <a:endParaRPr sz="3800"/>
          </a:p>
        </p:txBody>
      </p:sp>
      <p:pic>
        <p:nvPicPr>
          <p:cNvPr id="1937316163" name="Image 1813950579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0" y="2700999"/>
            <a:ext cx="12191997" cy="3777447"/>
          </a:xfrm>
          <a:prstGeom prst="rect">
            <a:avLst/>
          </a:prstGeom>
        </p:spPr>
      </p:pic>
      <p:sp>
        <p:nvSpPr>
          <p:cNvPr id="1890900120" name="ZoneTexte 1913937832"/>
          <p:cNvSpPr txBox="1"/>
          <p:nvPr/>
        </p:nvSpPr>
        <p:spPr bwMode="auto">
          <a:xfrm>
            <a:off x="964386" y="6268035"/>
            <a:ext cx="69717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5C5C5C"/>
                </a:solidFill>
              </a:rPr>
              <a:t>1987</a:t>
            </a:r>
            <a:endParaRPr/>
          </a:p>
        </p:txBody>
      </p:sp>
      <p:sp>
        <p:nvSpPr>
          <p:cNvPr id="1555023850" name="ZoneTexte 1996779546"/>
          <p:cNvSpPr txBox="1"/>
          <p:nvPr/>
        </p:nvSpPr>
        <p:spPr bwMode="auto">
          <a:xfrm>
            <a:off x="4814448" y="6268035"/>
            <a:ext cx="69861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C4C4C4"/>
                </a:solidFill>
              </a:rPr>
              <a:t>2002</a:t>
            </a:r>
            <a:endParaRPr/>
          </a:p>
        </p:txBody>
      </p:sp>
      <p:sp>
        <p:nvSpPr>
          <p:cNvPr id="110964295" name="ZoneTexte 642109041"/>
          <p:cNvSpPr txBox="1"/>
          <p:nvPr/>
        </p:nvSpPr>
        <p:spPr bwMode="auto">
          <a:xfrm>
            <a:off x="7498126" y="6268536"/>
            <a:ext cx="69825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C4C4C4"/>
                </a:solidFill>
              </a:rPr>
              <a:t>2013</a:t>
            </a:r>
            <a:endParaRPr/>
          </a:p>
        </p:txBody>
      </p:sp>
      <p:sp>
        <p:nvSpPr>
          <p:cNvPr id="1444232179" name="ZoneTexte 1441414433"/>
          <p:cNvSpPr txBox="1"/>
          <p:nvPr/>
        </p:nvSpPr>
        <p:spPr bwMode="auto">
          <a:xfrm>
            <a:off x="6147949" y="6268035"/>
            <a:ext cx="69861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5C5C5C"/>
                </a:solidFill>
              </a:rPr>
              <a:t>2007</a:t>
            </a:r>
            <a:endParaRPr/>
          </a:p>
        </p:txBody>
      </p:sp>
      <p:sp>
        <p:nvSpPr>
          <p:cNvPr id="1529737305" name="ZoneTexte 2018124032"/>
          <p:cNvSpPr txBox="1"/>
          <p:nvPr/>
        </p:nvSpPr>
        <p:spPr bwMode="auto">
          <a:xfrm>
            <a:off x="8869357" y="6268035"/>
            <a:ext cx="697898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C4C4C4"/>
                </a:solidFill>
              </a:rPr>
              <a:t>2018</a:t>
            </a:r>
            <a:endParaRPr/>
          </a:p>
        </p:txBody>
      </p:sp>
      <p:sp>
        <p:nvSpPr>
          <p:cNvPr id="1585265215" name="ZoneTexte 1017658312"/>
          <p:cNvSpPr txBox="1"/>
          <p:nvPr/>
        </p:nvSpPr>
        <p:spPr bwMode="auto">
          <a:xfrm>
            <a:off x="8203410" y="6268536"/>
            <a:ext cx="69825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C4C4C4"/>
                </a:solidFill>
              </a:rPr>
              <a:t>2015</a:t>
            </a:r>
            <a:endParaRPr/>
          </a:p>
        </p:txBody>
      </p:sp>
      <p:sp>
        <p:nvSpPr>
          <p:cNvPr id="444343926" name="ZoneTexte 1936908369"/>
          <p:cNvSpPr txBox="1"/>
          <p:nvPr/>
        </p:nvSpPr>
        <p:spPr bwMode="auto">
          <a:xfrm>
            <a:off x="3792447" y="6268035"/>
            <a:ext cx="69681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5C5C5C"/>
                </a:solidFill>
              </a:rPr>
              <a:t>1998</a:t>
            </a:r>
            <a:endParaRPr/>
          </a:p>
        </p:txBody>
      </p:sp>
      <p:sp>
        <p:nvSpPr>
          <p:cNvPr id="569100645" name="ZoneTexte 1327639823"/>
          <p:cNvSpPr txBox="1"/>
          <p:nvPr/>
        </p:nvSpPr>
        <p:spPr bwMode="auto">
          <a:xfrm>
            <a:off x="5509470" y="6268035"/>
            <a:ext cx="69897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5C5C5C"/>
                </a:solidFill>
              </a:rPr>
              <a:t>2005</a:t>
            </a:r>
            <a:endParaRPr/>
          </a:p>
        </p:txBody>
      </p:sp>
      <p:sp>
        <p:nvSpPr>
          <p:cNvPr id="985924701" name="ZoneTexte 1025399680"/>
          <p:cNvSpPr txBox="1"/>
          <p:nvPr/>
        </p:nvSpPr>
        <p:spPr bwMode="auto">
          <a:xfrm>
            <a:off x="9660078" y="6268035"/>
            <a:ext cx="70041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5C5C5C"/>
                </a:solidFill>
              </a:rPr>
              <a:t>2021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463885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DF34FD2-3BCE-1269-04B7-50B704A9A22B}" type="datetime1">
              <a:rPr lang="fr-FR"/>
              <a:t>08/05/2026</a:t>
            </a:fld>
            <a:endParaRPr/>
          </a:p>
        </p:txBody>
      </p:sp>
      <p:sp>
        <p:nvSpPr>
          <p:cNvPr id="202447333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141448C6-395B-5A65-E5EF-13478D9330A8}" type="slidenum">
              <a:rPr lang="fr-FR">
                <a:latin typeface="FreeSans"/>
                <a:ea typeface="FreeSans"/>
                <a:cs typeface="FreeSans"/>
              </a:rPr>
              <a:t>104</a:t>
            </a:fld>
            <a:endParaRPr/>
          </a:p>
        </p:txBody>
      </p:sp>
      <p:sp>
        <p:nvSpPr>
          <p:cNvPr id="177559761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88945111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183690" y="2656230"/>
            <a:ext cx="4335863" cy="272536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Stable</a:t>
            </a:r>
            <a:endParaRPr sz="20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lvl="0">
              <a:lnSpc>
                <a:spcPct val="114999"/>
              </a:lnSpc>
              <a:defRPr/>
            </a:pPr>
            <a:r>
              <a:rPr lang="fr-FR" sz="2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« Gold standard » on perfect data (JetFitting)</a:t>
            </a:r>
            <a:endParaRPr sz="20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lvl="0">
              <a:lnSpc>
                <a:spcPct val="114999"/>
              </a:lnSpc>
              <a:defRPr/>
            </a:pPr>
            <a:r>
              <a:rPr lang="fr-FR" sz="2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3D methods avoid the two pass fitting (using tangent plane)</a:t>
            </a:r>
            <a:endParaRPr sz="20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26771639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Local surface models</a:t>
            </a:r>
            <a:endParaRPr sz="3800"/>
          </a:p>
        </p:txBody>
      </p:sp>
      <p:sp>
        <p:nvSpPr>
          <p:cNvPr id="1438536144" name="ZoneTexte 25074703"/>
          <p:cNvSpPr txBox="1"/>
          <p:nvPr/>
        </p:nvSpPr>
        <p:spPr bwMode="auto">
          <a:xfrm>
            <a:off x="1105005" y="1779710"/>
            <a:ext cx="4493233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sz="2800"/>
              <a:t>Pros</a:t>
            </a:r>
            <a:endParaRPr/>
          </a:p>
        </p:txBody>
      </p:sp>
      <p:sp>
        <p:nvSpPr>
          <p:cNvPr id="784125193" name="ZoneTexte 221409257"/>
          <p:cNvSpPr txBox="1"/>
          <p:nvPr/>
        </p:nvSpPr>
        <p:spPr bwMode="auto">
          <a:xfrm>
            <a:off x="6809009" y="1779710"/>
            <a:ext cx="4495033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sz="2800"/>
              <a:t>Cons</a:t>
            </a:r>
            <a:endParaRPr/>
          </a:p>
        </p:txBody>
      </p:sp>
      <p:sp>
        <p:nvSpPr>
          <p:cNvPr id="691975109" name="Espace réservé du contenu 2"/>
          <p:cNvSpPr>
            <a:spLocks noGrp="1"/>
          </p:cNvSpPr>
          <p:nvPr/>
        </p:nvSpPr>
        <p:spPr bwMode="auto">
          <a:xfrm>
            <a:off x="6861668" y="2656230"/>
            <a:ext cx="4389714" cy="272536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>
            <a:lvl1pPr marL="228600" indent="-228600" algn="l" defTabSz="914400" rtl="0">
              <a:lnSpc>
                <a:spcPct val="114999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  <a:lvl2pPr marL="685800" indent="-228600" algn="l" defTabSz="914400" rtl="0">
              <a:lnSpc>
                <a:spcPct val="114999"/>
              </a:lnSpc>
              <a:spcBef>
                <a:spcPts val="499"/>
              </a:spcBef>
              <a:buFont typeface="Wingdings"/>
              <a:buChar char="§"/>
              <a:defRPr sz="24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4999"/>
              </a:lnSpc>
              <a:defRPr/>
            </a:pPr>
            <a:r>
              <a:rPr lang="fr-FR" sz="2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2.5D methods : Tangent plane -dependent</a:t>
            </a:r>
            <a:endParaRPr sz="20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lvl="0">
              <a:lnSpc>
                <a:spcPct val="114999"/>
              </a:lnSpc>
              <a:defRPr/>
            </a:pPr>
            <a:r>
              <a:rPr lang="fr-FR" sz="2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The more the order of the primitive is, the more it tends to overfit the noise</a:t>
            </a:r>
            <a:endParaRPr sz="20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lvl="0">
              <a:lnSpc>
                <a:spcPct val="114999"/>
              </a:lnSpc>
              <a:defRPr/>
            </a:pPr>
            <a:r>
              <a:rPr lang="fr-FR" sz="2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May be slower than direct point-based approaches</a:t>
            </a:r>
            <a:endParaRPr sz="20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16131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D7A814D0-23C5-8370-4AF6-C038690064BB}" type="datetime1">
              <a:rPr lang="fr-FR"/>
              <a:t>08/05/2026</a:t>
            </a:fld>
            <a:endParaRPr/>
          </a:p>
        </p:txBody>
      </p:sp>
      <p:sp>
        <p:nvSpPr>
          <p:cNvPr id="117560990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C2EEFB9-36D3-F4B3-07A2-1C7BE0122732}" type="slidenum">
              <a:rPr lang="fr-FR">
                <a:latin typeface="FreeSans"/>
                <a:ea typeface="FreeSans"/>
                <a:cs typeface="FreeSans"/>
              </a:rPr>
              <a:t>105</a:t>
            </a:fld>
            <a:endParaRPr/>
          </a:p>
        </p:txBody>
      </p:sp>
      <p:sp>
        <p:nvSpPr>
          <p:cNvPr id="159690786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23190604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Geometric Measure Theory</a:t>
            </a:r>
            <a:endParaRPr>
              <a:latin typeface="FreeSans"/>
              <a:ea typeface="FreeSans"/>
              <a:cs typeface="FreeSans"/>
            </a:endParaRPr>
          </a:p>
          <a:p>
            <a:pPr>
              <a:defRPr/>
            </a:pPr>
            <a:endParaRPr/>
          </a:p>
        </p:txBody>
      </p:sp>
      <p:sp>
        <p:nvSpPr>
          <p:cNvPr id="912538760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4C7ECF"/>
                </a:solidFill>
              </a:rPr>
              <a:t>M</a:t>
            </a:r>
            <a:r>
              <a:t>ethods – Measure theory approaches</a:t>
            </a:r>
          </a:p>
        </p:txBody>
      </p:sp>
      <p:pic>
        <p:nvPicPr>
          <p:cNvPr id="1841973516" name="Image 1119019413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0" y="2700999"/>
            <a:ext cx="12191998" cy="3777448"/>
          </a:xfrm>
          <a:prstGeom prst="rect">
            <a:avLst/>
          </a:prstGeom>
        </p:spPr>
      </p:pic>
      <p:sp>
        <p:nvSpPr>
          <p:cNvPr id="577510871" name="ZoneTexte 2084815780"/>
          <p:cNvSpPr txBox="1"/>
          <p:nvPr/>
        </p:nvSpPr>
        <p:spPr bwMode="auto">
          <a:xfrm>
            <a:off x="9703372" y="6268036"/>
            <a:ext cx="69934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C4C4C4"/>
                </a:solidFill>
              </a:rPr>
              <a:t>2022</a:t>
            </a:r>
            <a:endParaRPr/>
          </a:p>
        </p:txBody>
      </p:sp>
      <p:sp>
        <p:nvSpPr>
          <p:cNvPr id="1621593343" name="ZoneTexte 1550804031"/>
          <p:cNvSpPr txBox="1"/>
          <p:nvPr/>
        </p:nvSpPr>
        <p:spPr bwMode="auto">
          <a:xfrm>
            <a:off x="10364204" y="6268036"/>
            <a:ext cx="70186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5C5C5C"/>
                </a:solidFill>
              </a:rPr>
              <a:t>2023</a:t>
            </a:r>
            <a:endParaRPr/>
          </a:p>
        </p:txBody>
      </p:sp>
      <p:sp>
        <p:nvSpPr>
          <p:cNvPr id="421984798" name="ZoneTexte 2017636908"/>
          <p:cNvSpPr txBox="1"/>
          <p:nvPr/>
        </p:nvSpPr>
        <p:spPr bwMode="auto">
          <a:xfrm>
            <a:off x="9621909" y="4406661"/>
            <a:ext cx="1686195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>
                <a:solidFill>
                  <a:srgbClr val="5C5C5C"/>
                </a:solidFill>
              </a:rPr>
              <a:t>AvgHexagram</a:t>
            </a:r>
            <a:endParaRPr/>
          </a:p>
          <a:p>
            <a:pPr algn="ctr">
              <a:defRPr/>
            </a:pPr>
            <a:r>
              <a:rPr>
                <a:solidFill>
                  <a:srgbClr val="5C5C5C"/>
                </a:solidFill>
              </a:rPr>
              <a:t>[LCL*23]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562659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944DC31-B5BB-90DB-5BCD-2C961A766EE5}" type="datetime1">
              <a:rPr lang="fr-FR"/>
              <a:t>08/05/2026</a:t>
            </a:fld>
            <a:endParaRPr/>
          </a:p>
        </p:txBody>
      </p:sp>
      <p:sp>
        <p:nvSpPr>
          <p:cNvPr id="108146485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119541BC-270E-5584-82AA-081449A5845A}" type="slidenum">
              <a:rPr lang="fr-FR">
                <a:latin typeface="FreeSans"/>
                <a:ea typeface="FreeSans"/>
                <a:cs typeface="FreeSans"/>
              </a:rPr>
              <a:t>106</a:t>
            </a:fld>
            <a:endParaRPr/>
          </a:p>
        </p:txBody>
      </p:sp>
      <p:sp>
        <p:nvSpPr>
          <p:cNvPr id="176408677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620823585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Based on normal cycles [CSM03]</a:t>
            </a:r>
            <a:endParaRPr sz="2800">
              <a:latin typeface="FreeSans"/>
              <a:ea typeface="FreeSans"/>
              <a:cs typeface="FreeSans"/>
            </a:endParaRPr>
          </a:p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Summations over locally generated triangles {i,j,k}</a:t>
            </a:r>
            <a:endParaRPr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lnSpc>
                <a:spcPct val="114999"/>
              </a:lnSpc>
              <a:defRPr/>
            </a:pPr>
            <a:endParaRPr sz="2800">
              <a:latin typeface="FreeSans"/>
              <a:ea typeface="FreeSans"/>
              <a:cs typeface="FreeSans"/>
            </a:endParaRPr>
          </a:p>
          <a:p>
            <a:pPr>
              <a:defRPr/>
            </a:pPr>
            <a:endParaRPr/>
          </a:p>
        </p:txBody>
      </p:sp>
      <p:sp>
        <p:nvSpPr>
          <p:cNvPr id="1084818486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4C7ECF"/>
                </a:solidFill>
              </a:rPr>
              <a:t>M</a:t>
            </a:r>
            <a:r>
              <a:t>ethods – AvgHexagram [LCL*23]</a:t>
            </a:r>
          </a:p>
        </p:txBody>
      </p:sp>
      <p:pic>
        <p:nvPicPr>
          <p:cNvPr id="1779027434" name="Image 506853118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09206" y="3481309"/>
            <a:ext cx="4137799" cy="2758533"/>
          </a:xfrm>
          <a:prstGeom prst="rect">
            <a:avLst/>
          </a:prstGeom>
        </p:spPr>
      </p:pic>
      <p:pic>
        <p:nvPicPr>
          <p:cNvPr id="1254047198" name="Image 1035337264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4968548" y="3873499"/>
            <a:ext cx="2625542" cy="1508794"/>
          </a:xfrm>
          <a:prstGeom prst="rect">
            <a:avLst/>
          </a:prstGeom>
        </p:spPr>
      </p:pic>
      <p:pic>
        <p:nvPicPr>
          <p:cNvPr id="595482467" name="Image 494783759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8599419" y="2095499"/>
            <a:ext cx="3128865" cy="365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98348816" name="Image 1206271100"/>
          <p:cNvPicPr>
            <a:picLocks noChangeAspect="1"/>
          </p:cNvPicPr>
          <p:nvPr/>
        </p:nvPicPr>
        <p:blipFill rotWithShape="1">
          <a:blip r:embed="rId3">
            <a:alphaModFix amt="24999"/>
          </a:blip>
          <a:stretch/>
        </p:blipFill>
        <p:spPr bwMode="auto">
          <a:xfrm>
            <a:off x="2227388" y="4226853"/>
            <a:ext cx="3622415" cy="1909489"/>
          </a:xfrm>
          <a:prstGeom prst="rect">
            <a:avLst/>
          </a:prstGeom>
        </p:spPr>
      </p:pic>
      <p:pic>
        <p:nvPicPr>
          <p:cNvPr id="851148464" name="Image 370774600"/>
          <p:cNvPicPr>
            <a:picLocks noChangeAspect="1"/>
          </p:cNvPicPr>
          <p:nvPr/>
        </p:nvPicPr>
        <p:blipFill rotWithShape="1">
          <a:blip r:embed="rId4">
            <a:alphaModFix amt="24999"/>
          </a:blip>
          <a:stretch/>
        </p:blipFill>
        <p:spPr bwMode="auto">
          <a:xfrm>
            <a:off x="5895182" y="4226853"/>
            <a:ext cx="3571868" cy="1909489"/>
          </a:xfrm>
          <a:prstGeom prst="rect">
            <a:avLst/>
          </a:prstGeom>
        </p:spPr>
      </p:pic>
      <p:sp>
        <p:nvSpPr>
          <p:cNvPr id="78775330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01C5C7EC-089A-A5B0-9E35-B0E71BC198EB}" type="datetime1">
              <a:rPr lang="fr-FR"/>
              <a:t>08/05/2026</a:t>
            </a:fld>
            <a:endParaRPr/>
          </a:p>
        </p:txBody>
      </p:sp>
      <p:sp>
        <p:nvSpPr>
          <p:cNvPr id="81477286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17FAE10-3964-1B65-2E5F-B6BF5C9830E6}" type="slidenum">
              <a:rPr lang="fr-FR">
                <a:latin typeface="FreeSans"/>
                <a:ea typeface="FreeSans"/>
                <a:cs typeface="FreeSans"/>
              </a:rPr>
              <a:t>107</a:t>
            </a:fld>
            <a:endParaRPr/>
          </a:p>
        </p:txBody>
      </p:sp>
      <p:sp>
        <p:nvSpPr>
          <p:cNvPr id="55137178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980384670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Generation of the triangles in different ways</a:t>
            </a:r>
            <a:endParaRPr sz="2800">
              <a:latin typeface="FreeSans"/>
              <a:ea typeface="FreeSans"/>
              <a:cs typeface="FreeSans"/>
            </a:endParaRPr>
          </a:p>
          <a:p>
            <a:pPr>
              <a:lnSpc>
                <a:spcPct val="114999"/>
              </a:lnSpc>
              <a:defRPr/>
            </a:pPr>
            <a:endParaRPr sz="2800">
              <a:latin typeface="FreeSans"/>
              <a:ea typeface="FreeSans"/>
              <a:cs typeface="FreeSans"/>
            </a:endParaRPr>
          </a:p>
          <a:p>
            <a:pPr>
              <a:defRPr/>
            </a:pPr>
            <a:endParaRPr/>
          </a:p>
        </p:txBody>
      </p:sp>
      <p:sp>
        <p:nvSpPr>
          <p:cNvPr id="1011910825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4C7ECF"/>
                </a:solidFill>
              </a:rPr>
              <a:t>M</a:t>
            </a:r>
            <a:r>
              <a:t>ethods – AvgHexagram [LCL*23]</a:t>
            </a:r>
          </a:p>
        </p:txBody>
      </p:sp>
      <p:pic>
        <p:nvPicPr>
          <p:cNvPr id="985386811" name="Image 1532328272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2062161" y="2474252"/>
            <a:ext cx="3745969" cy="1909489"/>
          </a:xfrm>
          <a:prstGeom prst="rect">
            <a:avLst/>
          </a:prstGeom>
        </p:spPr>
      </p:pic>
      <p:pic>
        <p:nvPicPr>
          <p:cNvPr id="890555696" name="Image 668385970"/>
          <p:cNvPicPr>
            <a:picLocks noChangeAspect="1"/>
          </p:cNvPicPr>
          <p:nvPr/>
        </p:nvPicPr>
        <p:blipFill rotWithShape="1">
          <a:blip r:embed="rId6">
            <a:alphaModFix amt="24999"/>
          </a:blip>
          <a:stretch/>
        </p:blipFill>
        <p:spPr bwMode="auto">
          <a:xfrm>
            <a:off x="5808133" y="2474252"/>
            <a:ext cx="3745969" cy="19094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99990888" name="Image 1212202648"/>
          <p:cNvPicPr>
            <a:picLocks noChangeAspect="1"/>
          </p:cNvPicPr>
          <p:nvPr/>
        </p:nvPicPr>
        <p:blipFill rotWithShape="1">
          <a:blip r:embed="rId3">
            <a:alphaModFix amt="24999"/>
          </a:blip>
          <a:stretch/>
        </p:blipFill>
        <p:spPr bwMode="auto">
          <a:xfrm>
            <a:off x="2227388" y="4226853"/>
            <a:ext cx="3622415" cy="1909489"/>
          </a:xfrm>
          <a:prstGeom prst="rect">
            <a:avLst/>
          </a:prstGeom>
        </p:spPr>
      </p:pic>
      <p:pic>
        <p:nvPicPr>
          <p:cNvPr id="1901888062" name="Image 1580952967"/>
          <p:cNvPicPr>
            <a:picLocks noChangeAspect="1"/>
          </p:cNvPicPr>
          <p:nvPr/>
        </p:nvPicPr>
        <p:blipFill rotWithShape="1">
          <a:blip r:embed="rId4">
            <a:alphaModFix amt="24999"/>
          </a:blip>
          <a:stretch/>
        </p:blipFill>
        <p:spPr bwMode="auto">
          <a:xfrm>
            <a:off x="5895182" y="4226853"/>
            <a:ext cx="3571868" cy="1909489"/>
          </a:xfrm>
          <a:prstGeom prst="rect">
            <a:avLst/>
          </a:prstGeom>
        </p:spPr>
      </p:pic>
      <p:sp>
        <p:nvSpPr>
          <p:cNvPr id="2015403559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0C99956-5D1D-7B1F-2BCC-201B4625ADFC}" type="datetime1">
              <a:rPr lang="fr-FR"/>
              <a:t>08/05/2026</a:t>
            </a:fld>
            <a:endParaRPr/>
          </a:p>
        </p:txBody>
      </p:sp>
      <p:sp>
        <p:nvSpPr>
          <p:cNvPr id="210933473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6D1BA858-3794-26F8-FBE8-E017DA79075B}" type="slidenum">
              <a:rPr lang="fr-FR">
                <a:latin typeface="FreeSans"/>
                <a:ea typeface="FreeSans"/>
                <a:cs typeface="FreeSans"/>
              </a:rPr>
              <a:t>108</a:t>
            </a:fld>
            <a:endParaRPr/>
          </a:p>
        </p:txBody>
      </p:sp>
      <p:sp>
        <p:nvSpPr>
          <p:cNvPr id="11870513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54404272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Generation of the triangles in different ways</a:t>
            </a:r>
            <a:endParaRPr sz="2800">
              <a:latin typeface="FreeSans"/>
              <a:ea typeface="FreeSans"/>
              <a:cs typeface="FreeSans"/>
            </a:endParaRPr>
          </a:p>
          <a:p>
            <a:pPr>
              <a:lnSpc>
                <a:spcPct val="114999"/>
              </a:lnSpc>
              <a:defRPr/>
            </a:pPr>
            <a:endParaRPr sz="2800">
              <a:latin typeface="FreeSans"/>
              <a:ea typeface="FreeSans"/>
              <a:cs typeface="FreeSans"/>
            </a:endParaRPr>
          </a:p>
          <a:p>
            <a:pPr>
              <a:defRPr/>
            </a:pPr>
            <a:endParaRPr/>
          </a:p>
        </p:txBody>
      </p:sp>
      <p:sp>
        <p:nvSpPr>
          <p:cNvPr id="491874657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4C7ECF"/>
                </a:solidFill>
              </a:rPr>
              <a:t>M</a:t>
            </a:r>
            <a:r>
              <a:t>ethods – AvgHexagram [LCL*23]</a:t>
            </a:r>
          </a:p>
        </p:txBody>
      </p:sp>
      <p:pic>
        <p:nvPicPr>
          <p:cNvPr id="761153501" name="Image 1288998836"/>
          <p:cNvPicPr>
            <a:picLocks noChangeAspect="1"/>
          </p:cNvPicPr>
          <p:nvPr/>
        </p:nvPicPr>
        <p:blipFill rotWithShape="1">
          <a:blip r:embed="rId5">
            <a:alphaModFix amt="24999"/>
          </a:blip>
          <a:stretch/>
        </p:blipFill>
        <p:spPr bwMode="auto">
          <a:xfrm>
            <a:off x="2062161" y="2474252"/>
            <a:ext cx="3745969" cy="1909489"/>
          </a:xfrm>
          <a:prstGeom prst="rect">
            <a:avLst/>
          </a:prstGeom>
        </p:spPr>
      </p:pic>
      <p:pic>
        <p:nvPicPr>
          <p:cNvPr id="1228000041" name="Image 1220249100"/>
          <p:cNvPicPr>
            <a:picLocks noChangeAspect="1"/>
          </p:cNvPicPr>
          <p:nvPr/>
        </p:nvPicPr>
        <p:blipFill rotWithShape="1">
          <a:blip r:embed="rId6">
            <a:alphaModFix amt="99999"/>
          </a:blip>
          <a:stretch/>
        </p:blipFill>
        <p:spPr bwMode="auto">
          <a:xfrm>
            <a:off x="5808133" y="2474252"/>
            <a:ext cx="3745969" cy="19094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06070713" name="Image 1438541482"/>
          <p:cNvPicPr>
            <a:picLocks noChangeAspect="1"/>
          </p:cNvPicPr>
          <p:nvPr/>
        </p:nvPicPr>
        <p:blipFill rotWithShape="1">
          <a:blip r:embed="rId3">
            <a:alphaModFix amt="99999"/>
          </a:blip>
          <a:stretch/>
        </p:blipFill>
        <p:spPr bwMode="auto">
          <a:xfrm>
            <a:off x="2227388" y="4226853"/>
            <a:ext cx="3622415" cy="1909489"/>
          </a:xfrm>
          <a:prstGeom prst="rect">
            <a:avLst/>
          </a:prstGeom>
        </p:spPr>
      </p:pic>
      <p:pic>
        <p:nvPicPr>
          <p:cNvPr id="288858340" name="Image 259018924"/>
          <p:cNvPicPr>
            <a:picLocks noChangeAspect="1"/>
          </p:cNvPicPr>
          <p:nvPr/>
        </p:nvPicPr>
        <p:blipFill rotWithShape="1">
          <a:blip r:embed="rId4">
            <a:alphaModFix amt="24999"/>
          </a:blip>
          <a:stretch/>
        </p:blipFill>
        <p:spPr bwMode="auto">
          <a:xfrm>
            <a:off x="5895182" y="4226853"/>
            <a:ext cx="3571868" cy="1909489"/>
          </a:xfrm>
          <a:prstGeom prst="rect">
            <a:avLst/>
          </a:prstGeom>
        </p:spPr>
      </p:pic>
      <p:sp>
        <p:nvSpPr>
          <p:cNvPr id="143385525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D19E8C2-52A7-4B24-A661-BE31698CF306}" type="datetime1">
              <a:rPr lang="fr-FR"/>
              <a:t>08/05/2026</a:t>
            </a:fld>
            <a:endParaRPr/>
          </a:p>
        </p:txBody>
      </p:sp>
      <p:sp>
        <p:nvSpPr>
          <p:cNvPr id="172514882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47F8FEFE-796A-4D0A-7D26-8CF5143409E9}" type="slidenum">
              <a:rPr lang="fr-FR">
                <a:latin typeface="FreeSans"/>
                <a:ea typeface="FreeSans"/>
                <a:cs typeface="FreeSans"/>
              </a:rPr>
              <a:t>109</a:t>
            </a:fld>
            <a:endParaRPr/>
          </a:p>
        </p:txBody>
      </p:sp>
      <p:sp>
        <p:nvSpPr>
          <p:cNvPr id="43452957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62910644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Generation of the triangles in different ways</a:t>
            </a:r>
            <a:endParaRPr sz="2800">
              <a:latin typeface="FreeSans"/>
              <a:ea typeface="FreeSans"/>
              <a:cs typeface="FreeSans"/>
            </a:endParaRPr>
          </a:p>
          <a:p>
            <a:pPr>
              <a:lnSpc>
                <a:spcPct val="114999"/>
              </a:lnSpc>
              <a:defRPr/>
            </a:pPr>
            <a:endParaRPr sz="2800">
              <a:latin typeface="FreeSans"/>
              <a:ea typeface="FreeSans"/>
              <a:cs typeface="FreeSans"/>
            </a:endParaRPr>
          </a:p>
          <a:p>
            <a:pPr>
              <a:defRPr/>
            </a:pPr>
            <a:endParaRPr/>
          </a:p>
        </p:txBody>
      </p:sp>
      <p:sp>
        <p:nvSpPr>
          <p:cNvPr id="25415299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4C7ECF"/>
                </a:solidFill>
              </a:rPr>
              <a:t>M</a:t>
            </a:r>
            <a:r>
              <a:t>ethods – AvgHexagram [LCL*23]</a:t>
            </a:r>
          </a:p>
        </p:txBody>
      </p:sp>
      <p:pic>
        <p:nvPicPr>
          <p:cNvPr id="1680383437" name="Image 1718443080"/>
          <p:cNvPicPr>
            <a:picLocks noChangeAspect="1"/>
          </p:cNvPicPr>
          <p:nvPr/>
        </p:nvPicPr>
        <p:blipFill rotWithShape="1">
          <a:blip r:embed="rId5">
            <a:alphaModFix amt="24999"/>
          </a:blip>
          <a:stretch/>
        </p:blipFill>
        <p:spPr bwMode="auto">
          <a:xfrm>
            <a:off x="2062161" y="2474252"/>
            <a:ext cx="3745969" cy="1909489"/>
          </a:xfrm>
          <a:prstGeom prst="rect">
            <a:avLst/>
          </a:prstGeom>
        </p:spPr>
      </p:pic>
      <p:pic>
        <p:nvPicPr>
          <p:cNvPr id="1164737827" name="Image 258848768"/>
          <p:cNvPicPr>
            <a:picLocks noChangeAspect="1"/>
          </p:cNvPicPr>
          <p:nvPr/>
        </p:nvPicPr>
        <p:blipFill rotWithShape="1">
          <a:blip r:embed="rId6">
            <a:alphaModFix amt="24999"/>
          </a:blip>
          <a:stretch/>
        </p:blipFill>
        <p:spPr bwMode="auto">
          <a:xfrm>
            <a:off x="5808133" y="2474252"/>
            <a:ext cx="3745969" cy="19094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47438479" name="Image 1499467746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609577" y="2662235"/>
            <a:ext cx="4392976" cy="2458382"/>
          </a:xfrm>
          <a:prstGeom prst="rect">
            <a:avLst/>
          </a:prstGeom>
        </p:spPr>
      </p:pic>
      <p:pic>
        <p:nvPicPr>
          <p:cNvPr id="690690869" name="Image 1968641476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9034455" y="2743200"/>
            <a:ext cx="2857500" cy="400050"/>
          </a:xfrm>
          <a:prstGeom prst="rect">
            <a:avLst/>
          </a:prstGeom>
        </p:spPr>
      </p:pic>
      <p:pic>
        <p:nvPicPr>
          <p:cNvPr id="553972293" name="Image 547340749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4246277" y="2662234"/>
            <a:ext cx="3363299" cy="2458383"/>
          </a:xfrm>
          <a:prstGeom prst="rect">
            <a:avLst/>
          </a:prstGeom>
        </p:spPr>
      </p:pic>
      <p:sp>
        <p:nvSpPr>
          <p:cNvPr id="210610353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DCAF001F-1AC9-C0DF-9DDA-329F9EE45D66}" type="datetime1">
              <a:rPr lang="fr-FR"/>
              <a:t>08/05/2026</a:t>
            </a:fld>
            <a:endParaRPr/>
          </a:p>
        </p:txBody>
      </p:sp>
      <p:sp>
        <p:nvSpPr>
          <p:cNvPr id="192909285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0CB08E3-AD02-B2BF-89CA-BF54C6F11049}" type="slidenum">
              <a:rPr lang="fr-FR">
                <a:latin typeface="FreeSans"/>
                <a:ea typeface="FreeSans"/>
                <a:cs typeface="FreeSans"/>
              </a:rPr>
              <a:t>11</a:t>
            </a:fld>
            <a:endParaRPr/>
          </a:p>
        </p:txBody>
      </p:sp>
      <p:sp>
        <p:nvSpPr>
          <p:cNvPr id="63650583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720269648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7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defRPr/>
            </a:pPr>
            <a:r>
              <a:rPr>
                <a:highlight>
                  <a:srgbClr val="FFFFFF"/>
                </a:highlight>
              </a:rPr>
              <a:t>Maintenance</a:t>
            </a:r>
            <a:endParaRPr/>
          </a:p>
          <a:p>
            <a:pPr lvl="0"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rPr>
              <a:t>Cultural</a:t>
            </a:r>
            <a:r>
              <a:rPr>
                <a:highlight>
                  <a:srgbClr val="FFFFFF"/>
                </a:highlight>
              </a:rPr>
              <a:t> Heritage</a:t>
            </a:r>
            <a:endParaRPr/>
          </a:p>
          <a:p>
            <a:pPr lvl="0">
              <a:defRPr/>
            </a:pPr>
            <a:r>
              <a:rPr>
                <a:highlight>
                  <a:srgbClr val="FFFFFF"/>
                </a:highlight>
              </a:rPr>
              <a:t>Reverse </a:t>
            </a:r>
            <a:r>
              <a:rPr lang="fr-FR" sz="2800" b="0" i="0" u="none" strike="noStrike" cap="none" spc="0">
                <a:solidFill>
                  <a:schemeClr val="tx1"/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rPr>
              <a:t>Engineering</a:t>
            </a:r>
            <a:endParaRPr>
              <a:highlight>
                <a:srgbClr val="FFFFFF"/>
              </a:highlight>
            </a:endParaRPr>
          </a:p>
          <a:p>
            <a:pPr lvl="0">
              <a:defRPr/>
            </a:pPr>
            <a:r>
              <a:rPr>
                <a:highlight>
                  <a:srgbClr val="FFFFFF"/>
                </a:highlight>
              </a:rPr>
              <a:t>...</a:t>
            </a:r>
            <a:endParaRPr/>
          </a:p>
          <a:p>
            <a:pPr lvl="0">
              <a:defRPr/>
            </a:pPr>
            <a:endParaRPr>
              <a:solidFill>
                <a:srgbClr val="FF0000"/>
              </a:solidFill>
              <a:highlight>
                <a:srgbClr val="FFFFFF"/>
              </a:highlight>
            </a:endParaRPr>
          </a:p>
          <a:p>
            <a:pPr lvl="0">
              <a:defRPr/>
            </a:pPr>
            <a:r>
              <a:rPr>
                <a:highlight>
                  <a:srgbClr val="FFFFFF"/>
                </a:highlight>
              </a:rPr>
              <a:t>Toward 3D digital twins</a:t>
            </a:r>
            <a:endParaRPr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2135382528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5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3D point clouds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Applications</a:t>
            </a:r>
            <a:endParaRPr sz="3800"/>
          </a:p>
        </p:txBody>
      </p:sp>
      <p:pic>
        <p:nvPicPr>
          <p:cNvPr id="1428915508" name="Image 898332879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5448294" y="3143250"/>
            <a:ext cx="6879002" cy="2622515"/>
          </a:xfrm>
          <a:prstGeom prst="rect">
            <a:avLst/>
          </a:prstGeom>
        </p:spPr>
      </p:pic>
      <p:pic>
        <p:nvPicPr>
          <p:cNvPr id="592974983" name="Image 1133505881"/>
          <p:cNvPicPr>
            <a:picLocks noChangeAspect="1"/>
          </p:cNvPicPr>
          <p:nvPr/>
        </p:nvPicPr>
        <p:blipFill rotWithShape="1">
          <a:blip r:embed="rId7"/>
          <a:srcRect r="42491" b="7769"/>
          <a:stretch/>
        </p:blipFill>
        <p:spPr bwMode="auto">
          <a:xfrm>
            <a:off x="8692537" y="3669768"/>
            <a:ext cx="3035745" cy="2901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11902567" name="Image 332410880"/>
          <p:cNvPicPr>
            <a:picLocks noChangeAspect="1"/>
          </p:cNvPicPr>
          <p:nvPr/>
        </p:nvPicPr>
        <p:blipFill rotWithShape="1">
          <a:blip r:embed="rId3">
            <a:alphaModFix amt="24999"/>
          </a:blip>
          <a:stretch/>
        </p:blipFill>
        <p:spPr bwMode="auto">
          <a:xfrm>
            <a:off x="2227389" y="4226854"/>
            <a:ext cx="3622415" cy="1909490"/>
          </a:xfrm>
          <a:prstGeom prst="rect">
            <a:avLst/>
          </a:prstGeom>
        </p:spPr>
      </p:pic>
      <p:pic>
        <p:nvPicPr>
          <p:cNvPr id="851745953" name="Image 1885618561"/>
          <p:cNvPicPr>
            <a:picLocks noChangeAspect="1"/>
          </p:cNvPicPr>
          <p:nvPr/>
        </p:nvPicPr>
        <p:blipFill rotWithShape="1">
          <a:blip r:embed="rId4">
            <a:alphaModFix amt="99999"/>
          </a:blip>
          <a:stretch/>
        </p:blipFill>
        <p:spPr bwMode="auto">
          <a:xfrm>
            <a:off x="5895183" y="4226854"/>
            <a:ext cx="3571869" cy="1909490"/>
          </a:xfrm>
          <a:prstGeom prst="rect">
            <a:avLst/>
          </a:prstGeom>
        </p:spPr>
      </p:pic>
      <p:sp>
        <p:nvSpPr>
          <p:cNvPr id="65443471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85D1922-76EC-D74E-5A34-1C62C94E5CDD}" type="datetime1">
              <a:rPr lang="fr-FR"/>
              <a:t>08/05/2026</a:t>
            </a:fld>
            <a:endParaRPr/>
          </a:p>
        </p:txBody>
      </p:sp>
      <p:sp>
        <p:nvSpPr>
          <p:cNvPr id="156100345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95F2F7D-FE08-93D6-9E0E-77AFE0B904C4}" type="slidenum">
              <a:rPr lang="fr-FR">
                <a:latin typeface="FreeSans"/>
                <a:ea typeface="FreeSans"/>
                <a:cs typeface="FreeSans"/>
              </a:rPr>
              <a:t>110</a:t>
            </a:fld>
            <a:endParaRPr/>
          </a:p>
        </p:txBody>
      </p:sp>
      <p:sp>
        <p:nvSpPr>
          <p:cNvPr id="119249611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62935704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Generation of the triangles in different ways</a:t>
            </a:r>
            <a:endParaRPr sz="2800">
              <a:latin typeface="FreeSans"/>
              <a:ea typeface="FreeSans"/>
              <a:cs typeface="FreeSans"/>
            </a:endParaRPr>
          </a:p>
          <a:p>
            <a:pPr>
              <a:lnSpc>
                <a:spcPct val="114999"/>
              </a:lnSpc>
              <a:defRPr/>
            </a:pPr>
            <a:endParaRPr sz="2800">
              <a:latin typeface="FreeSans"/>
              <a:ea typeface="FreeSans"/>
              <a:cs typeface="FreeSans"/>
            </a:endParaRPr>
          </a:p>
          <a:p>
            <a:pPr>
              <a:defRPr/>
            </a:pPr>
            <a:endParaRPr/>
          </a:p>
        </p:txBody>
      </p:sp>
      <p:sp>
        <p:nvSpPr>
          <p:cNvPr id="1870004058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4C7ECF"/>
                </a:solidFill>
              </a:rPr>
              <a:t>M</a:t>
            </a:r>
            <a:r>
              <a:t>ethods – AvgHexagram [LCL*23]</a:t>
            </a:r>
          </a:p>
        </p:txBody>
      </p:sp>
      <p:pic>
        <p:nvPicPr>
          <p:cNvPr id="1117792461" name="Image 1923428822"/>
          <p:cNvPicPr>
            <a:picLocks noChangeAspect="1"/>
          </p:cNvPicPr>
          <p:nvPr/>
        </p:nvPicPr>
        <p:blipFill rotWithShape="1">
          <a:blip r:embed="rId5">
            <a:alphaModFix amt="24999"/>
          </a:blip>
          <a:stretch/>
        </p:blipFill>
        <p:spPr bwMode="auto">
          <a:xfrm>
            <a:off x="2062162" y="2474254"/>
            <a:ext cx="3745970" cy="1909490"/>
          </a:xfrm>
          <a:prstGeom prst="rect">
            <a:avLst/>
          </a:prstGeom>
        </p:spPr>
      </p:pic>
      <p:pic>
        <p:nvPicPr>
          <p:cNvPr id="1342651782" name="Image 448739322"/>
          <p:cNvPicPr>
            <a:picLocks noChangeAspect="1"/>
          </p:cNvPicPr>
          <p:nvPr/>
        </p:nvPicPr>
        <p:blipFill rotWithShape="1">
          <a:blip r:embed="rId6">
            <a:alphaModFix amt="24999"/>
          </a:blip>
          <a:stretch/>
        </p:blipFill>
        <p:spPr bwMode="auto">
          <a:xfrm>
            <a:off x="5808133" y="2474254"/>
            <a:ext cx="3745970" cy="1909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10735811" name="Image 321420679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958715" y="9524"/>
            <a:ext cx="11210924" cy="6838949"/>
          </a:xfrm>
          <a:prstGeom prst="rect">
            <a:avLst/>
          </a:prstGeom>
        </p:spPr>
      </p:pic>
      <p:sp>
        <p:nvSpPr>
          <p:cNvPr id="79056734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1119EBC-5BB2-8121-2C79-6B0628A9A4F6}" type="datetime1">
              <a:rPr lang="fr-FR"/>
              <a:t>08/05/2026</a:t>
            </a:fld>
            <a:endParaRPr/>
          </a:p>
        </p:txBody>
      </p:sp>
      <p:sp>
        <p:nvSpPr>
          <p:cNvPr id="95345822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9B13901-5874-6D67-9DF1-1F9A2E94ADD0}" type="slidenum">
              <a:rPr lang="fr-FR">
                <a:latin typeface="FreeSans"/>
                <a:ea typeface="FreeSans"/>
                <a:cs typeface="FreeSans"/>
              </a:rPr>
              <a:t>111</a:t>
            </a:fld>
            <a:endParaRPr/>
          </a:p>
        </p:txBody>
      </p:sp>
      <p:sp>
        <p:nvSpPr>
          <p:cNvPr id="124850791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432502834" name="Espace réservé du contenu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Estimate</a:t>
            </a:r>
            <a:endParaRPr sz="2800">
              <a:latin typeface="FreeSans"/>
              <a:ea typeface="FreeSans"/>
              <a:cs typeface="FreeSans"/>
            </a:endParaRPr>
          </a:p>
          <a:p>
            <a:pPr lvl="1">
              <a:lnSpc>
                <a:spcPct val="114999"/>
              </a:lnSpc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Weingarten Map</a:t>
            </a:r>
            <a:endParaRPr/>
          </a:p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Requirements</a:t>
            </a:r>
            <a:endParaRPr sz="2800">
              <a:latin typeface="FreeSans"/>
              <a:ea typeface="FreeSans"/>
              <a:cs typeface="FreeSans"/>
            </a:endParaRPr>
          </a:p>
          <a:p>
            <a:pPr lvl="1">
              <a:lnSpc>
                <a:spcPct val="114999"/>
              </a:lnSpc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Oriented normals</a:t>
            </a:r>
            <a:endParaRPr sz="2800">
              <a:latin typeface="FreeSans"/>
              <a:ea typeface="FreeSans"/>
              <a:cs typeface="FreeSans"/>
            </a:endParaRPr>
          </a:p>
          <a:p>
            <a:pPr lvl="1">
              <a:lnSpc>
                <a:spcPct val="114999"/>
              </a:lnSpc>
              <a:defRPr/>
            </a:pPr>
            <a:endParaRPr sz="2800">
              <a:latin typeface="FreeSans"/>
              <a:ea typeface="FreeSans"/>
              <a:cs typeface="FreeSans"/>
            </a:endParaRPr>
          </a:p>
        </p:txBody>
      </p:sp>
      <p:sp>
        <p:nvSpPr>
          <p:cNvPr id="474162465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4C7ECF"/>
                </a:solidFill>
              </a:rPr>
              <a:t>M</a:t>
            </a:r>
            <a:r>
              <a:t>ethods – AvgHexagram [LCL*23]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248946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14195A3-E42F-2E86-80E1-43C40C60F584}" type="datetime1">
              <a:rPr lang="fr-FR"/>
              <a:t>08/05/2026</a:t>
            </a:fld>
            <a:endParaRPr/>
          </a:p>
        </p:txBody>
      </p:sp>
      <p:sp>
        <p:nvSpPr>
          <p:cNvPr id="206095775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39F177E-DCD4-9C82-6D2C-AB0867A3721E}" type="slidenum">
              <a:rPr lang="fr-FR">
                <a:latin typeface="FreeSans"/>
                <a:ea typeface="FreeSans"/>
                <a:cs typeface="FreeSans"/>
              </a:rPr>
              <a:t>112</a:t>
            </a:fld>
            <a:endParaRPr/>
          </a:p>
        </p:txBody>
      </p:sp>
      <p:sp>
        <p:nvSpPr>
          <p:cNvPr id="1336733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721180307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4C7ECF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Measure theory approaches</a:t>
            </a:r>
            <a:endParaRPr sz="3800"/>
          </a:p>
        </p:txBody>
      </p:sp>
      <p:pic>
        <p:nvPicPr>
          <p:cNvPr id="51920053" name="Image 96573528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0" y="2700999"/>
            <a:ext cx="12191997" cy="3777447"/>
          </a:xfrm>
          <a:prstGeom prst="rect">
            <a:avLst/>
          </a:prstGeom>
        </p:spPr>
      </p:pic>
      <p:sp>
        <p:nvSpPr>
          <p:cNvPr id="1921667669" name="ZoneTexte 618806430"/>
          <p:cNvSpPr txBox="1"/>
          <p:nvPr/>
        </p:nvSpPr>
        <p:spPr bwMode="auto">
          <a:xfrm>
            <a:off x="9703371" y="6268035"/>
            <a:ext cx="69969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C4C4C4"/>
                </a:solidFill>
              </a:rPr>
              <a:t>2022</a:t>
            </a:r>
            <a:endParaRPr/>
          </a:p>
        </p:txBody>
      </p:sp>
      <p:sp>
        <p:nvSpPr>
          <p:cNvPr id="1625878482" name="ZoneTexte 1938053566"/>
          <p:cNvSpPr txBox="1"/>
          <p:nvPr/>
        </p:nvSpPr>
        <p:spPr bwMode="auto">
          <a:xfrm>
            <a:off x="10364203" y="6268035"/>
            <a:ext cx="70221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5C5C5C"/>
                </a:solidFill>
              </a:rPr>
              <a:t>2023</a:t>
            </a:r>
            <a:endParaRPr/>
          </a:p>
        </p:txBody>
      </p:sp>
      <p:sp>
        <p:nvSpPr>
          <p:cNvPr id="967151756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Define curvatures as measures on the bundle {x,n}</a:t>
            </a:r>
            <a:endParaRPr sz="2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447747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00CD09D1-E36B-509A-27B7-50DC933DFD3A}" type="datetime1">
              <a:rPr lang="fr-FR"/>
              <a:t>08/05/2026</a:t>
            </a:fld>
            <a:endParaRPr/>
          </a:p>
        </p:txBody>
      </p:sp>
      <p:sp>
        <p:nvSpPr>
          <p:cNvPr id="96830887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6ADC5B2B-2B91-9EF4-F93C-9FC73C2E7ADC}" type="slidenum">
              <a:rPr lang="fr-FR">
                <a:latin typeface="FreeSans"/>
                <a:ea typeface="FreeSans"/>
                <a:cs typeface="FreeSans"/>
              </a:rPr>
              <a:t>113</a:t>
            </a:fld>
            <a:endParaRPr/>
          </a:p>
        </p:txBody>
      </p:sp>
      <p:sp>
        <p:nvSpPr>
          <p:cNvPr id="119721927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696885447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183690" y="2656230"/>
            <a:ext cx="4335863" cy="272536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Theoretical guarantees (convergence and stability)</a:t>
            </a:r>
            <a:endParaRPr sz="20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lvl="0">
              <a:lnSpc>
                <a:spcPct val="114999"/>
              </a:lnSpc>
              <a:defRPr/>
            </a:pPr>
            <a:r>
              <a:rPr lang="fr-FR" sz="2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Robustness to noise position</a:t>
            </a:r>
            <a:endParaRPr/>
          </a:p>
          <a:p>
            <a:pPr lvl="0">
              <a:lnSpc>
                <a:spcPct val="114999"/>
              </a:lnSpc>
              <a:defRPr/>
            </a:pPr>
            <a:r>
              <a:rPr lang="fr-FR" sz="2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AvgHexagram time-efficient</a:t>
            </a:r>
            <a:endParaRPr sz="20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55713175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4C7ECF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Measure theory approaches</a:t>
            </a:r>
            <a:endParaRPr sz="3800"/>
          </a:p>
        </p:txBody>
      </p:sp>
      <p:sp>
        <p:nvSpPr>
          <p:cNvPr id="35544702" name="ZoneTexte 1718229224"/>
          <p:cNvSpPr txBox="1"/>
          <p:nvPr/>
        </p:nvSpPr>
        <p:spPr bwMode="auto">
          <a:xfrm>
            <a:off x="1105005" y="1779710"/>
            <a:ext cx="4493233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sz="2800"/>
              <a:t>Pros</a:t>
            </a:r>
            <a:endParaRPr/>
          </a:p>
        </p:txBody>
      </p:sp>
      <p:sp>
        <p:nvSpPr>
          <p:cNvPr id="1417533626" name="ZoneTexte 1987558958"/>
          <p:cNvSpPr txBox="1"/>
          <p:nvPr/>
        </p:nvSpPr>
        <p:spPr bwMode="auto">
          <a:xfrm>
            <a:off x="6809009" y="1779710"/>
            <a:ext cx="4495033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sz="2800"/>
              <a:t>Cons</a:t>
            </a:r>
            <a:endParaRPr/>
          </a:p>
        </p:txBody>
      </p:sp>
      <p:sp>
        <p:nvSpPr>
          <p:cNvPr id="459809210" name="Espace réservé du contenu 2"/>
          <p:cNvSpPr>
            <a:spLocks noGrp="1"/>
          </p:cNvSpPr>
          <p:nvPr/>
        </p:nvSpPr>
        <p:spPr bwMode="auto">
          <a:xfrm>
            <a:off x="6861668" y="2656230"/>
            <a:ext cx="4389714" cy="272536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228600" indent="-228600" algn="l" defTabSz="914400" rtl="0">
              <a:lnSpc>
                <a:spcPct val="114999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  <a:lvl2pPr marL="685800" indent="-228600" algn="l" defTabSz="914400" rtl="0">
              <a:lnSpc>
                <a:spcPct val="114999"/>
              </a:lnSpc>
              <a:spcBef>
                <a:spcPts val="499"/>
              </a:spcBef>
              <a:buFont typeface="Wingdings"/>
              <a:buChar char="§"/>
              <a:defRPr sz="24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4999"/>
              </a:lnSpc>
              <a:defRPr/>
            </a:pPr>
            <a:r>
              <a:rPr lang="fr-FR" sz="2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Normal dependent</a:t>
            </a:r>
            <a:endParaRPr/>
          </a:p>
          <a:p>
            <a:pPr lvl="0">
              <a:lnSpc>
                <a:spcPct val="114999"/>
              </a:lnSpc>
              <a:defRPr/>
            </a:pPr>
            <a:endParaRPr sz="20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68358090" name="Image 332590356"/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tretch/>
        </p:blipFill>
        <p:spPr bwMode="auto">
          <a:xfrm>
            <a:off x="0" y="1836437"/>
            <a:ext cx="12192000" cy="3777448"/>
          </a:xfrm>
          <a:prstGeom prst="rect">
            <a:avLst/>
          </a:prstGeom>
        </p:spPr>
      </p:pic>
      <p:sp>
        <p:nvSpPr>
          <p:cNvPr id="863991187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0" y="100336"/>
            <a:ext cx="12191996" cy="839169"/>
          </a:xfrm>
        </p:spPr>
        <p:txBody>
          <a:bodyPr/>
          <a:lstStyle>
            <a:lvl1pPr algn="ctr">
              <a:defRPr sz="3800">
                <a:latin typeface="FreeSans"/>
                <a:ea typeface="FreeSans"/>
                <a:cs typeface="FreeSans"/>
              </a:defRPr>
            </a:lvl1pPr>
            <a:lvl2pPr>
              <a:defRPr sz="3800">
                <a:latin typeface="FreeSans"/>
                <a:ea typeface="FreeSans"/>
                <a:cs typeface="FreeSans"/>
              </a:defRPr>
            </a:lvl2pPr>
            <a:lvl3pPr>
              <a:defRPr sz="3800">
                <a:latin typeface="FreeSans"/>
                <a:ea typeface="FreeSans"/>
                <a:cs typeface="FreeSans"/>
              </a:defRPr>
            </a:lvl3pPr>
            <a:lvl4pPr>
              <a:defRPr sz="3800">
                <a:latin typeface="FreeSans"/>
                <a:ea typeface="FreeSans"/>
                <a:cs typeface="FreeSans"/>
              </a:defRPr>
            </a:lvl4pPr>
            <a:lvl5pPr>
              <a:defRPr sz="3800">
                <a:latin typeface="FreeSans"/>
                <a:ea typeface="FreeSans"/>
                <a:cs typeface="FreeSans"/>
              </a:defRPr>
            </a:lvl5pPr>
            <a:lvl6pPr>
              <a:defRPr sz="3800">
                <a:latin typeface="FreeSans"/>
                <a:ea typeface="FreeSans"/>
                <a:cs typeface="FreeSans"/>
              </a:defRPr>
            </a:lvl6pPr>
            <a:lvl7pPr>
              <a:defRPr sz="3800">
                <a:latin typeface="FreeSans"/>
                <a:ea typeface="FreeSans"/>
                <a:cs typeface="FreeSans"/>
              </a:defRPr>
            </a:lvl7pPr>
            <a:lvl8pPr>
              <a:defRPr sz="3800">
                <a:latin typeface="FreeSans"/>
                <a:ea typeface="FreeSans"/>
                <a:cs typeface="FreeSans"/>
              </a:defRPr>
            </a:lvl8pPr>
            <a:lvl9pPr>
              <a:defRPr sz="3800"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FF0000"/>
                </a:solidFill>
              </a:rPr>
              <a:t>M</a:t>
            </a:r>
            <a:r>
              <a:t>ethods – Overview</a:t>
            </a:r>
          </a:p>
        </p:txBody>
      </p:sp>
      <p:sp>
        <p:nvSpPr>
          <p:cNvPr id="1180468525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6672" y="6451596"/>
            <a:ext cx="2743200" cy="365121"/>
          </a:xfr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5279319B-636A-23FC-6698-651F79041584}" type="datetime1">
              <a:rPr lang="fr-FR"/>
              <a:t>08/05/2026</a:t>
            </a:fld>
            <a:endParaRPr/>
          </a:p>
        </p:txBody>
      </p:sp>
      <p:sp>
        <p:nvSpPr>
          <p:cNvPr id="82141431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9668" y="6451596"/>
            <a:ext cx="3267072" cy="365121"/>
          </a:xfrm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E6D1BA5-CB55-73DC-E626-CB099B591E96}" type="slidenum">
              <a:rPr lang="fr-FR">
                <a:latin typeface="FreeSans"/>
                <a:ea typeface="FreeSans"/>
                <a:cs typeface="FreeSans"/>
              </a:rPr>
              <a:t>114</a:t>
            </a:fld>
            <a:endParaRPr/>
          </a:p>
        </p:txBody>
      </p:sp>
      <p:sp>
        <p:nvSpPr>
          <p:cNvPr id="64087163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497401012" name="ZoneTexte 1701244323"/>
          <p:cNvSpPr txBox="1"/>
          <p:nvPr/>
        </p:nvSpPr>
        <p:spPr bwMode="auto">
          <a:xfrm>
            <a:off x="981887" y="5218992"/>
            <a:ext cx="693941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chemeClr val="bg1">
                    <a:lumMod val="85000"/>
                  </a:schemeClr>
                </a:solidFill>
              </a:rPr>
              <a:t>1987</a:t>
            </a:r>
            <a:endParaRPr/>
          </a:p>
        </p:txBody>
      </p:sp>
      <p:sp>
        <p:nvSpPr>
          <p:cNvPr id="2041271131" name="ZoneTexte 789157219"/>
          <p:cNvSpPr txBox="1"/>
          <p:nvPr/>
        </p:nvSpPr>
        <p:spPr bwMode="auto">
          <a:xfrm>
            <a:off x="1755063" y="5218992"/>
            <a:ext cx="69574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chemeClr val="bg1">
                    <a:lumMod val="85000"/>
                  </a:schemeClr>
                </a:solidFill>
              </a:rPr>
              <a:t>1990</a:t>
            </a:r>
            <a:endParaRPr/>
          </a:p>
        </p:txBody>
      </p:sp>
      <p:sp>
        <p:nvSpPr>
          <p:cNvPr id="2015668662" name="ZoneTexte 1248830985"/>
          <p:cNvSpPr txBox="1"/>
          <p:nvPr/>
        </p:nvSpPr>
        <p:spPr bwMode="auto">
          <a:xfrm>
            <a:off x="3797658" y="5218992"/>
            <a:ext cx="69610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chemeClr val="bg1">
                    <a:lumMod val="85000"/>
                  </a:schemeClr>
                </a:solidFill>
              </a:rPr>
              <a:t>1998</a:t>
            </a:r>
            <a:endParaRPr/>
          </a:p>
        </p:txBody>
      </p:sp>
      <p:sp>
        <p:nvSpPr>
          <p:cNvPr id="912639136" name="ZoneTexte 1271086291"/>
          <p:cNvSpPr txBox="1"/>
          <p:nvPr/>
        </p:nvSpPr>
        <p:spPr bwMode="auto">
          <a:xfrm>
            <a:off x="7871842" y="5218992"/>
            <a:ext cx="69646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chemeClr val="bg1">
                    <a:lumMod val="85000"/>
                  </a:schemeClr>
                </a:solidFill>
              </a:rPr>
              <a:t>2014</a:t>
            </a:r>
            <a:endParaRPr/>
          </a:p>
        </p:txBody>
      </p:sp>
      <p:sp>
        <p:nvSpPr>
          <p:cNvPr id="1747847407" name="ZoneTexte 285450868"/>
          <p:cNvSpPr txBox="1"/>
          <p:nvPr/>
        </p:nvSpPr>
        <p:spPr bwMode="auto">
          <a:xfrm>
            <a:off x="9642767" y="5218992"/>
            <a:ext cx="69682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chemeClr val="bg1">
                    <a:lumMod val="85000"/>
                  </a:schemeClr>
                </a:solidFill>
              </a:rPr>
              <a:t>2021</a:t>
            </a:r>
            <a:endParaRPr/>
          </a:p>
        </p:txBody>
      </p:sp>
      <p:sp>
        <p:nvSpPr>
          <p:cNvPr id="1975148187" name="ZoneTexte 1126541422"/>
          <p:cNvSpPr txBox="1"/>
          <p:nvPr/>
        </p:nvSpPr>
        <p:spPr bwMode="auto">
          <a:xfrm>
            <a:off x="10396923" y="5218992"/>
            <a:ext cx="69718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chemeClr val="bg1">
                    <a:lumMod val="85000"/>
                  </a:schemeClr>
                </a:solidFill>
              </a:rPr>
              <a:t>2024</a:t>
            </a:r>
            <a:endParaRPr/>
          </a:p>
        </p:txBody>
      </p:sp>
      <p:sp>
        <p:nvSpPr>
          <p:cNvPr id="1847289052" name="ZoneTexte 1164626882"/>
          <p:cNvSpPr txBox="1"/>
          <p:nvPr/>
        </p:nvSpPr>
        <p:spPr bwMode="auto">
          <a:xfrm>
            <a:off x="0" y="2930458"/>
            <a:ext cx="12202794" cy="7928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lang="fr-FR" sz="4600" b="0" i="0" u="none" strike="noStrike" cap="none" spc="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What about Machine Learning approaches?</a:t>
            </a:r>
            <a:endParaRPr sz="4600">
              <a:highlight>
                <a:srgbClr val="FFFFFF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68648796" name="Image 1331006572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0" y="1826024"/>
            <a:ext cx="12191999" cy="3777448"/>
          </a:xfrm>
          <a:prstGeom prst="rect">
            <a:avLst/>
          </a:prstGeom>
        </p:spPr>
      </p:pic>
      <p:sp>
        <p:nvSpPr>
          <p:cNvPr id="1187791103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0" y="100336"/>
            <a:ext cx="12191996" cy="839169"/>
          </a:xfrm>
        </p:spPr>
        <p:txBody>
          <a:bodyPr/>
          <a:lstStyle>
            <a:lvl1pPr algn="ctr">
              <a:defRPr sz="3800">
                <a:latin typeface="FreeSans"/>
                <a:ea typeface="FreeSans"/>
                <a:cs typeface="FreeSans"/>
              </a:defRPr>
            </a:lvl1pPr>
            <a:lvl2pPr>
              <a:defRPr sz="3800">
                <a:latin typeface="FreeSans"/>
                <a:ea typeface="FreeSans"/>
                <a:cs typeface="FreeSans"/>
              </a:defRPr>
            </a:lvl2pPr>
            <a:lvl3pPr>
              <a:defRPr sz="3800">
                <a:latin typeface="FreeSans"/>
                <a:ea typeface="FreeSans"/>
                <a:cs typeface="FreeSans"/>
              </a:defRPr>
            </a:lvl3pPr>
            <a:lvl4pPr>
              <a:defRPr sz="3800">
                <a:latin typeface="FreeSans"/>
                <a:ea typeface="FreeSans"/>
                <a:cs typeface="FreeSans"/>
              </a:defRPr>
            </a:lvl4pPr>
            <a:lvl5pPr>
              <a:defRPr sz="3800">
                <a:latin typeface="FreeSans"/>
                <a:ea typeface="FreeSans"/>
                <a:cs typeface="FreeSans"/>
              </a:defRPr>
            </a:lvl5pPr>
            <a:lvl6pPr>
              <a:defRPr sz="3800">
                <a:latin typeface="FreeSans"/>
                <a:ea typeface="FreeSans"/>
                <a:cs typeface="FreeSans"/>
              </a:defRPr>
            </a:lvl6pPr>
            <a:lvl7pPr>
              <a:defRPr sz="3800">
                <a:latin typeface="FreeSans"/>
                <a:ea typeface="FreeSans"/>
                <a:cs typeface="FreeSans"/>
              </a:defRPr>
            </a:lvl7pPr>
            <a:lvl8pPr>
              <a:defRPr sz="3800">
                <a:latin typeface="FreeSans"/>
                <a:ea typeface="FreeSans"/>
                <a:cs typeface="FreeSans"/>
              </a:defRPr>
            </a:lvl8pPr>
            <a:lvl9pPr>
              <a:defRPr sz="3800"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FF0000"/>
                </a:solidFill>
              </a:rPr>
              <a:t>M</a:t>
            </a:r>
            <a:r>
              <a:t>ethods – Overview</a:t>
            </a:r>
          </a:p>
        </p:txBody>
      </p:sp>
      <p:sp>
        <p:nvSpPr>
          <p:cNvPr id="1022572679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6672" y="6451596"/>
            <a:ext cx="2743200" cy="365121"/>
          </a:xfr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FBCE459-1953-7EB6-1673-955436DF9739}" type="datetime1">
              <a:rPr lang="fr-FR"/>
              <a:t>08/05/2026</a:t>
            </a:fld>
            <a:endParaRPr/>
          </a:p>
        </p:txBody>
      </p:sp>
      <p:sp>
        <p:nvSpPr>
          <p:cNvPr id="18557037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9668" y="6451596"/>
            <a:ext cx="3267072" cy="365121"/>
          </a:xfrm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33B7A48-B6F1-E887-DE01-E3D3EE1D4821}" type="slidenum">
              <a:rPr lang="fr-FR">
                <a:latin typeface="FreeSans"/>
                <a:ea typeface="FreeSans"/>
                <a:cs typeface="FreeSans"/>
              </a:rPr>
              <a:t>115</a:t>
            </a:fld>
            <a:endParaRPr/>
          </a:p>
        </p:txBody>
      </p:sp>
      <p:sp>
        <p:nvSpPr>
          <p:cNvPr id="1738781371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241955217" name="ZoneTexte 1684682671"/>
          <p:cNvSpPr txBox="1"/>
          <p:nvPr/>
        </p:nvSpPr>
        <p:spPr bwMode="auto">
          <a:xfrm>
            <a:off x="8707797" y="2358324"/>
            <a:ext cx="2307568" cy="701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000">
                <a:latin typeface="FreeSans"/>
                <a:ea typeface="FreeSans"/>
                <a:cs typeface="FreeSans"/>
              </a:rPr>
              <a:t>Machine learning approaches</a:t>
            </a:r>
            <a:endParaRPr sz="2000">
              <a:latin typeface="FreeSans"/>
              <a:cs typeface="FreeSans"/>
            </a:endParaRPr>
          </a:p>
        </p:txBody>
      </p:sp>
      <p:sp>
        <p:nvSpPr>
          <p:cNvPr id="1737413824" name="ZoneTexte 1956875170"/>
          <p:cNvSpPr txBox="1"/>
          <p:nvPr/>
        </p:nvSpPr>
        <p:spPr bwMode="auto">
          <a:xfrm>
            <a:off x="8359749" y="5218992"/>
            <a:ext cx="69682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2016</a:t>
            </a:r>
          </a:p>
        </p:txBody>
      </p:sp>
      <p:sp>
        <p:nvSpPr>
          <p:cNvPr id="1971588891" name="ZoneTexte 1892570491"/>
          <p:cNvSpPr txBox="1"/>
          <p:nvPr/>
        </p:nvSpPr>
        <p:spPr bwMode="auto">
          <a:xfrm>
            <a:off x="10666059" y="5218992"/>
            <a:ext cx="69718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2025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8167297" name="PlaceHolder 1"/>
          <p:cNvSpPr>
            <a:spLocks noGrp="1"/>
          </p:cNvSpPr>
          <p:nvPr>
            <p:ph type="dt" idx="373"/>
          </p:nvPr>
        </p:nvSpPr>
        <p:spPr bwMode="auto"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lstStyle>
            <a:lvl1pPr>
              <a:lnSpc>
                <a:spcPct val="100000"/>
              </a:lnSpc>
              <a:buNone/>
              <a:defRPr lang="fr-FR" sz="12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defRPr>
            </a:lvl1pPr>
          </a:lstStyle>
          <a:p>
            <a:pPr>
              <a:lnSpc>
                <a:spcPct val="100000"/>
              </a:lnSpc>
              <a:buNone/>
              <a:defRPr/>
            </a:pPr>
            <a:fld id="{94FBCB50-2E4D-1DCF-0E1E-711A9FF15B03}" type="datetime1">
              <a:rPr lang="fr-FR" sz="12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rPr>
              <a:t>08/05/2026</a:t>
            </a:fld>
            <a:endParaRPr lang="fr-FR" sz="1200" b="0" strike="noStrike" spc="0">
              <a:latin typeface="Times New Roman"/>
            </a:endParaRPr>
          </a:p>
        </p:txBody>
      </p:sp>
      <p:sp>
        <p:nvSpPr>
          <p:cNvPr id="1380476580" name="PlaceHolder 2"/>
          <p:cNvSpPr>
            <a:spLocks noGrp="1"/>
          </p:cNvSpPr>
          <p:nvPr>
            <p:ph type="sldNum" idx="374"/>
          </p:nvPr>
        </p:nvSpPr>
        <p:spPr bwMode="auto"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lstStyle>
            <a:lvl1pPr algn="r">
              <a:lnSpc>
                <a:spcPct val="100000"/>
              </a:lnSpc>
              <a:buNone/>
              <a:defRPr lang="fr-FR" sz="12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defRPr>
            </a:lvl1pPr>
          </a:lstStyle>
          <a:p>
            <a:pPr algn="r">
              <a:lnSpc>
                <a:spcPct val="100000"/>
              </a:lnSpc>
              <a:buNone/>
              <a:defRPr/>
            </a:pPr>
            <a:fld id="{0AF4ABA9-EE74-CCE9-11D0-AAD3611EE573}" type="slidenum">
              <a:rPr lang="fr-FR" sz="12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rPr>
              <a:t>116</a:t>
            </a:fld>
            <a:endParaRPr lang="fr-FR" sz="1200" b="0" strike="noStrike" spc="0">
              <a:latin typeface="Times New Roman"/>
            </a:endParaRPr>
          </a:p>
        </p:txBody>
      </p:sp>
      <p:sp>
        <p:nvSpPr>
          <p:cNvPr id="1299171553" name="PlaceHolder 3"/>
          <p:cNvSpPr>
            <a:spLocks noGrp="1"/>
          </p:cNvSpPr>
          <p:nvPr>
            <p:ph type="ftr" idx="375"/>
          </p:nvPr>
        </p:nvSpPr>
        <p:spPr bwMode="auto"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lstStyle>
            <a:lvl1pPr algn="ctr">
              <a:lnSpc>
                <a:spcPct val="100000"/>
              </a:lnSpc>
              <a:buNone/>
              <a:defRPr lang="fr-FR" sz="9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defRPr>
            </a:lvl1pPr>
          </a:lstStyle>
          <a:p>
            <a:pPr algn="ctr">
              <a:lnSpc>
                <a:spcPct val="100000"/>
              </a:lnSpc>
              <a:buNone/>
              <a:defRPr/>
            </a:pPr>
            <a:r>
              <a:rPr lang="fr-FR" sz="9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rPr>
              <a:t>SURVEY ON DIFFERENTIAL ESTIMATORS FOR 3D POINT CLOUDS</a:t>
            </a:r>
            <a:endParaRPr lang="fr-FR" sz="900" b="0" strike="noStrike" spc="0">
              <a:latin typeface="Times New Roman"/>
            </a:endParaRPr>
          </a:p>
        </p:txBody>
      </p:sp>
      <p:sp>
        <p:nvSpPr>
          <p:cNvPr id="1940760755" name="PlaceHolder 4"/>
          <p:cNvSpPr>
            <a:spLocks noGrp="1"/>
          </p:cNvSpPr>
          <p:nvPr>
            <p:ph/>
          </p:nvPr>
        </p:nvSpPr>
        <p:spPr bwMode="auto">
          <a:xfrm>
            <a:off x="463680" y="1520280"/>
            <a:ext cx="11264040" cy="493092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rmAutofit/>
          </a:bodyPr>
          <a:lstStyle/>
          <a:p>
            <a:pPr marL="228600" indent="-228600">
              <a:lnSpc>
                <a:spcPct val="113999"/>
              </a:lnSpc>
              <a:spcBef>
                <a:spcPts val="1000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fr-FR" sz="2800" b="0" strike="noStrike" spc="0">
                <a:solidFill>
                  <a:srgbClr val="000000"/>
                </a:solidFill>
                <a:latin typeface="FreeSans"/>
                <a:ea typeface="FreeSans"/>
              </a:rPr>
              <a:t>Regression-based</a:t>
            </a:r>
            <a:endParaRPr lang="fr-FR" sz="2800" b="0" strike="noStrike" spc="0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lnSpc>
                <a:spcPct val="113999"/>
              </a:lnSpc>
              <a:spcBef>
                <a:spcPts val="498"/>
              </a:spcBef>
              <a:buClr>
                <a:srgbClr val="000000"/>
              </a:buClr>
              <a:buFont typeface="Wingdings"/>
              <a:buChar char=""/>
              <a:defRPr/>
            </a:pPr>
            <a:r>
              <a:rPr lang="fr-FR" sz="2400" b="0" strike="noStrike" spc="0">
                <a:solidFill>
                  <a:srgbClr val="000000"/>
                </a:solidFill>
                <a:latin typeface="FreeSans"/>
                <a:ea typeface="FreeSans"/>
              </a:rPr>
              <a:t>Learn features on the point cloud directly </a:t>
            </a:r>
            <a:endParaRPr lang="fr-FR" sz="2400" b="0" strike="noStrike" spc="0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13999"/>
              </a:lnSpc>
              <a:spcBef>
                <a:spcPts val="498"/>
              </a:spcBef>
              <a:buNone/>
              <a:tabLst>
                <a:tab pos="0" algn="l"/>
              </a:tabLst>
              <a:defRPr/>
            </a:pPr>
            <a:r>
              <a:rPr lang="fr-FR" sz="2400" b="0" strike="noStrike" spc="0">
                <a:solidFill>
                  <a:srgbClr val="000000"/>
                </a:solidFill>
                <a:latin typeface="FreeSans"/>
                <a:ea typeface="FreeSans"/>
              </a:rPr>
              <a:t>   [BM16, QSMG17, GKOM18, ZNZ*25]</a:t>
            </a:r>
            <a:endParaRPr lang="fr-FR" sz="2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7576280" name="PlaceHolder 5"/>
          <p:cNvSpPr>
            <a:spLocks noGrp="1"/>
          </p:cNvSpPr>
          <p:nvPr>
            <p:ph/>
          </p:nvPr>
        </p:nvSpPr>
        <p:spPr bwMode="auto">
          <a:xfrm>
            <a:off x="314280" y="11160"/>
            <a:ext cx="11562840" cy="10360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  <a:defRPr/>
            </a:pPr>
            <a:r>
              <a:rPr lang="fr-FR" sz="3800" b="0" strike="noStrike" spc="0">
                <a:solidFill>
                  <a:srgbClr val="A84AF0"/>
                </a:solidFill>
                <a:latin typeface="FreeSans"/>
                <a:ea typeface="FreeSans"/>
              </a:rPr>
              <a:t>M</a:t>
            </a:r>
            <a:r>
              <a:rPr lang="fr-FR" sz="3800" b="0" strike="noStrike" spc="0">
                <a:solidFill>
                  <a:srgbClr val="000000"/>
                </a:solidFill>
                <a:latin typeface="FreeSans"/>
                <a:ea typeface="FreeSans"/>
              </a:rPr>
              <a:t>ethods – Machine learning approaches</a:t>
            </a:r>
            <a:endParaRPr lang="fr-FR" sz="3800" b="0" strike="noStrike" spc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2950172" name="PlaceHolder 3"/>
          <p:cNvSpPr>
            <a:spLocks noGrp="1"/>
          </p:cNvSpPr>
          <p:nvPr>
            <p:ph type="ftr" idx="387"/>
          </p:nvPr>
        </p:nvSpPr>
        <p:spPr bwMode="auto"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lstStyle>
            <a:lvl1pPr algn="ctr">
              <a:lnSpc>
                <a:spcPct val="100000"/>
              </a:lnSpc>
              <a:buNone/>
              <a:defRPr lang="fr-FR" sz="9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defRPr>
            </a:lvl1pPr>
          </a:lstStyle>
          <a:p>
            <a:pPr algn="ctr">
              <a:lnSpc>
                <a:spcPct val="100000"/>
              </a:lnSpc>
              <a:buNone/>
              <a:defRPr/>
            </a:pPr>
            <a:r>
              <a:rPr lang="fr-FR" sz="9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rPr>
              <a:t>SURVEY ON DIFFERENTIAL ESTIMATORS FOR 3D POINT CLOUDS</a:t>
            </a:r>
            <a:endParaRPr lang="fr-FR" sz="900" b="0" strike="noStrike" spc="0">
              <a:latin typeface="Times New Roman"/>
            </a:endParaRPr>
          </a:p>
        </p:txBody>
      </p:sp>
      <p:sp>
        <p:nvSpPr>
          <p:cNvPr id="924412308" name="PlaceHolder 4"/>
          <p:cNvSpPr>
            <a:spLocks noGrp="1"/>
          </p:cNvSpPr>
          <p:nvPr>
            <p:ph/>
          </p:nvPr>
        </p:nvSpPr>
        <p:spPr bwMode="auto">
          <a:xfrm>
            <a:off x="463680" y="1520280"/>
            <a:ext cx="11264040" cy="493092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rmAutofit/>
          </a:bodyPr>
          <a:lstStyle/>
          <a:p>
            <a:pPr marL="228600" indent="-228600">
              <a:lnSpc>
                <a:spcPct val="113999"/>
              </a:lnSpc>
              <a:spcBef>
                <a:spcPts val="1000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fr-FR" sz="2800" b="0" strike="noStrike" spc="0">
                <a:solidFill>
                  <a:srgbClr val="000000"/>
                </a:solidFill>
                <a:latin typeface="FreeSans"/>
                <a:ea typeface="FreeSans"/>
              </a:rPr>
              <a:t>Weight estimation </a:t>
            </a:r>
            <a:endParaRPr lang="fr-FR" sz="2800" b="0" strike="noStrike" spc="0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lnSpc>
                <a:spcPct val="113999"/>
              </a:lnSpc>
              <a:spcBef>
                <a:spcPts val="498"/>
              </a:spcBef>
              <a:buClr>
                <a:srgbClr val="000000"/>
              </a:buClr>
              <a:buFont typeface="Wingdings"/>
              <a:buChar char=""/>
              <a:defRPr/>
            </a:pPr>
            <a:r>
              <a:rPr lang="fr-FR" sz="2400" b="0" strike="noStrike" spc="0">
                <a:solidFill>
                  <a:srgbClr val="000000"/>
                </a:solidFill>
                <a:latin typeface="FreeSans"/>
                <a:ea typeface="FreeSans"/>
              </a:rPr>
              <a:t>Offset points [ZLD*21, LZW*22, ZJW*23]</a:t>
            </a:r>
            <a:endParaRPr lang="fr-FR" sz="2400" b="0" strike="noStrike" spc="0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lnSpc>
                <a:spcPct val="113999"/>
              </a:lnSpc>
              <a:spcBef>
                <a:spcPts val="498"/>
              </a:spcBef>
              <a:buClr>
                <a:srgbClr val="000000"/>
              </a:buClr>
              <a:buFont typeface="Wingdings"/>
              <a:buChar char=""/>
              <a:defRPr/>
            </a:pPr>
            <a:r>
              <a:rPr lang="fr-FR" sz="2300" b="0" strike="noStrike" spc="0">
                <a:solidFill>
                  <a:srgbClr val="000000"/>
                </a:solidFill>
                <a:latin typeface="FreeSans"/>
                <a:ea typeface="FreeSans"/>
              </a:rPr>
              <a:t>Weights [LOM20, BSG20, ZLD*21, ZJW*23]</a:t>
            </a:r>
            <a:endParaRPr lang="fr-FR" sz="2300" b="0" strike="noStrike" spc="0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lnSpc>
                <a:spcPct val="113999"/>
              </a:lnSpc>
              <a:spcBef>
                <a:spcPts val="498"/>
              </a:spcBef>
              <a:buClr>
                <a:srgbClr val="000000"/>
              </a:buClr>
              <a:buFont typeface="Wingdings"/>
              <a:buChar char=""/>
              <a:defRPr/>
            </a:pPr>
            <a:r>
              <a:rPr lang="fr-FR" sz="2400" b="0" strike="noStrike" spc="0">
                <a:solidFill>
                  <a:srgbClr val="000000"/>
                </a:solidFill>
                <a:latin typeface="FreeSans"/>
                <a:ea typeface="FreeSans"/>
              </a:rPr>
              <a:t>Primitive fitting (plane or jet)</a:t>
            </a:r>
            <a:endParaRPr lang="fr-FR" sz="2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209993" name="PlaceHolder 5"/>
          <p:cNvSpPr>
            <a:spLocks noGrp="1"/>
          </p:cNvSpPr>
          <p:nvPr>
            <p:ph/>
          </p:nvPr>
        </p:nvSpPr>
        <p:spPr bwMode="auto">
          <a:xfrm>
            <a:off x="314280" y="11160"/>
            <a:ext cx="11562840" cy="10360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  <a:defRPr/>
            </a:pPr>
            <a:r>
              <a:rPr lang="fr-FR" sz="3800" b="0" strike="noStrike" spc="0">
                <a:solidFill>
                  <a:srgbClr val="A84AF0"/>
                </a:solidFill>
                <a:latin typeface="FreeSans"/>
                <a:ea typeface="FreeSans"/>
              </a:rPr>
              <a:t>M</a:t>
            </a:r>
            <a:r>
              <a:rPr lang="fr-FR" sz="3800" b="0" strike="noStrike" spc="0">
                <a:solidFill>
                  <a:srgbClr val="000000"/>
                </a:solidFill>
                <a:latin typeface="FreeSans"/>
                <a:ea typeface="FreeSans"/>
              </a:rPr>
              <a:t>ethods – Machine learning approaches</a:t>
            </a:r>
            <a:endParaRPr lang="fr-FR" sz="38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1167491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5528B0E-D1FD-F828-58A4-DD1319157A12}" type="datetime1">
              <a:rPr lang="fr-FR"/>
              <a:t>08/05/2026</a:t>
            </a:fld>
            <a:endParaRPr/>
          </a:p>
        </p:txBody>
      </p:sp>
      <p:sp>
        <p:nvSpPr>
          <p:cNvPr id="146729388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46F6B39-355D-B0AC-F30B-2AC2691B96C1}" type="slidenum">
              <a:rPr lang="fr-FR">
                <a:latin typeface="FreeSans"/>
                <a:ea typeface="FreeSans"/>
                <a:cs typeface="FreeSans"/>
              </a:rPr>
              <a:t>117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9019847" name="PlaceHolder 3"/>
          <p:cNvSpPr>
            <a:spLocks noGrp="1"/>
          </p:cNvSpPr>
          <p:nvPr>
            <p:ph type="ftr" idx="390"/>
          </p:nvPr>
        </p:nvSpPr>
        <p:spPr bwMode="auto"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lstStyle>
            <a:lvl1pPr algn="ctr">
              <a:lnSpc>
                <a:spcPct val="100000"/>
              </a:lnSpc>
              <a:buNone/>
              <a:defRPr lang="fr-FR" sz="9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defRPr>
            </a:lvl1pPr>
          </a:lstStyle>
          <a:p>
            <a:pPr algn="ctr">
              <a:lnSpc>
                <a:spcPct val="100000"/>
              </a:lnSpc>
              <a:buNone/>
              <a:defRPr/>
            </a:pPr>
            <a:r>
              <a:rPr lang="fr-FR" sz="9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rPr>
              <a:t>SURVEY ON DIFFERENTIAL ESTIMATORS FOR 3D POINT CLOUDS</a:t>
            </a:r>
            <a:endParaRPr lang="fr-FR" sz="900" b="0" strike="noStrike" spc="0">
              <a:latin typeface="Times New Roman"/>
            </a:endParaRPr>
          </a:p>
        </p:txBody>
      </p:sp>
      <p:sp>
        <p:nvSpPr>
          <p:cNvPr id="580420322" name="PlaceHolder 4"/>
          <p:cNvSpPr>
            <a:spLocks noGrp="1"/>
          </p:cNvSpPr>
          <p:nvPr>
            <p:ph/>
          </p:nvPr>
        </p:nvSpPr>
        <p:spPr bwMode="auto">
          <a:xfrm>
            <a:off x="463680" y="1520280"/>
            <a:ext cx="11264040" cy="493092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rmAutofit/>
          </a:bodyPr>
          <a:lstStyle/>
          <a:p>
            <a:pPr marL="228600" indent="-228600">
              <a:lnSpc>
                <a:spcPct val="113999"/>
              </a:lnSpc>
              <a:spcBef>
                <a:spcPts val="1000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fr-FR" sz="2800" b="0" strike="noStrike" spc="0">
                <a:solidFill>
                  <a:srgbClr val="000000"/>
                </a:solidFill>
                <a:latin typeface="FreeSans"/>
                <a:ea typeface="FreeSans"/>
              </a:rPr>
              <a:t>Local surface estimation </a:t>
            </a:r>
            <a:endParaRPr lang="fr-FR" sz="2800" b="0" strike="noStrike" spc="0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lnSpc>
                <a:spcPct val="113999"/>
              </a:lnSpc>
              <a:spcBef>
                <a:spcPts val="498"/>
              </a:spcBef>
              <a:buClr>
                <a:srgbClr val="000000"/>
              </a:buClr>
              <a:buFont typeface="Wingdings"/>
              <a:buChar char=""/>
              <a:defRPr/>
            </a:pPr>
            <a:r>
              <a:rPr lang="fr-FR" sz="2400" b="0" strike="noStrike" spc="0">
                <a:solidFill>
                  <a:srgbClr val="000000"/>
                </a:solidFill>
                <a:latin typeface="FreeSans"/>
                <a:ea typeface="FreeSans"/>
              </a:rPr>
              <a:t>Differential RANSAC model [CZB*22]</a:t>
            </a:r>
            <a:endParaRPr lang="fr-FR" sz="2400" b="0" strike="noStrike" spc="0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lnSpc>
                <a:spcPct val="113999"/>
              </a:lnSpc>
              <a:spcBef>
                <a:spcPts val="498"/>
              </a:spcBef>
              <a:buClr>
                <a:srgbClr val="000000"/>
              </a:buClr>
              <a:buFont typeface="Wingdings"/>
              <a:buChar char=""/>
              <a:defRPr/>
            </a:pPr>
            <a:r>
              <a:rPr lang="fr-FR" sz="2400" b="0" strike="noStrike" spc="0">
                <a:solidFill>
                  <a:srgbClr val="000000"/>
                </a:solidFill>
                <a:latin typeface="FreeSans"/>
                <a:ea typeface="FreeSans"/>
              </a:rPr>
              <a:t>Hypersurface fitting on the feature space </a:t>
            </a:r>
            <a:endParaRPr lang="fr-FR" sz="2400" b="0" strike="noStrike" spc="0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13999"/>
              </a:lnSpc>
              <a:spcBef>
                <a:spcPts val="498"/>
              </a:spcBef>
              <a:buNone/>
              <a:tabLst>
                <a:tab pos="0" algn="l"/>
              </a:tabLst>
              <a:defRPr/>
            </a:pPr>
            <a:r>
              <a:rPr lang="fr-FR" sz="2400" b="0" strike="noStrike" spc="0">
                <a:solidFill>
                  <a:srgbClr val="000000"/>
                </a:solidFill>
                <a:latin typeface="FreeSans"/>
                <a:ea typeface="FreeSans"/>
              </a:rPr>
              <a:t>   [LLC*22, LFS*23]</a:t>
            </a:r>
            <a:endParaRPr lang="fr-FR" sz="2400" b="0" strike="noStrike" spc="0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lnSpc>
                <a:spcPct val="113999"/>
              </a:lnSpc>
              <a:spcBef>
                <a:spcPts val="498"/>
              </a:spcBef>
              <a:buClr>
                <a:srgbClr val="000000"/>
              </a:buClr>
              <a:buFont typeface="Wingdings"/>
              <a:buChar char=""/>
              <a:tabLst>
                <a:tab pos="0" algn="l"/>
              </a:tabLst>
              <a:defRPr/>
            </a:pPr>
            <a:r>
              <a:rPr lang="fr-FR" sz="2400" b="0" strike="noStrike" spc="0">
                <a:solidFill>
                  <a:srgbClr val="000000"/>
                </a:solidFill>
                <a:latin typeface="FreeSans"/>
                <a:ea typeface="FreeSans"/>
              </a:rPr>
              <a:t>Derivatives of implicit surface [LSY24]</a:t>
            </a:r>
            <a:endParaRPr lang="fr-FR" sz="2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3243228" name="PlaceHolder 5"/>
          <p:cNvSpPr>
            <a:spLocks noGrp="1"/>
          </p:cNvSpPr>
          <p:nvPr>
            <p:ph/>
          </p:nvPr>
        </p:nvSpPr>
        <p:spPr bwMode="auto">
          <a:xfrm>
            <a:off x="314280" y="11160"/>
            <a:ext cx="11562840" cy="10360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  <a:defRPr/>
            </a:pPr>
            <a:r>
              <a:rPr lang="fr-FR" sz="3800" b="0" strike="noStrike" spc="0">
                <a:solidFill>
                  <a:srgbClr val="A84AF0"/>
                </a:solidFill>
                <a:latin typeface="FreeSans"/>
                <a:ea typeface="FreeSans"/>
              </a:rPr>
              <a:t>M</a:t>
            </a:r>
            <a:r>
              <a:rPr lang="fr-FR" sz="3800" b="0" strike="noStrike" spc="0">
                <a:solidFill>
                  <a:srgbClr val="000000"/>
                </a:solidFill>
                <a:latin typeface="FreeSans"/>
                <a:ea typeface="FreeSans"/>
              </a:rPr>
              <a:t>ethods – Machine learning approaches</a:t>
            </a:r>
            <a:endParaRPr lang="fr-FR" sz="38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344267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10F72F21-2E88-CE7D-13DB-BBD7752276FC}" type="datetime1">
              <a:rPr lang="fr-FR"/>
              <a:t>08/05/2026</a:t>
            </a:fld>
            <a:endParaRPr/>
          </a:p>
        </p:txBody>
      </p:sp>
      <p:sp>
        <p:nvSpPr>
          <p:cNvPr id="211588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4C3D7F64-26C1-9160-E926-DBBB50310E8E}" type="slidenum">
              <a:rPr lang="fr-FR">
                <a:latin typeface="FreeSans"/>
                <a:ea typeface="FreeSans"/>
                <a:cs typeface="FreeSans"/>
              </a:rPr>
              <a:t>118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8439665" name="PlaceHolder 1"/>
          <p:cNvSpPr>
            <a:spLocks noGrp="1"/>
          </p:cNvSpPr>
          <p:nvPr>
            <p:ph type="dt" idx="391"/>
          </p:nvPr>
        </p:nvSpPr>
        <p:spPr bwMode="auto"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lstStyle>
            <a:lvl1pPr>
              <a:lnSpc>
                <a:spcPct val="100000"/>
              </a:lnSpc>
              <a:buNone/>
              <a:defRPr lang="fr-FR" sz="12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defRPr>
            </a:lvl1pPr>
          </a:lstStyle>
          <a:p>
            <a:pPr>
              <a:lnSpc>
                <a:spcPct val="100000"/>
              </a:lnSpc>
              <a:buNone/>
              <a:defRPr/>
            </a:pPr>
            <a:fld id="{9FB3E5EC-0A10-1F2C-37CD-9CD353259C16}" type="datetime1">
              <a:rPr lang="fr-FR" sz="12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rPr>
              <a:t>08/05/2026</a:t>
            </a:fld>
            <a:endParaRPr lang="fr-FR" sz="1200" b="0" strike="noStrike" spc="0">
              <a:latin typeface="Times New Roman"/>
            </a:endParaRPr>
          </a:p>
        </p:txBody>
      </p:sp>
      <p:sp>
        <p:nvSpPr>
          <p:cNvPr id="1026630308" name="PlaceHolder 2"/>
          <p:cNvSpPr>
            <a:spLocks noGrp="1"/>
          </p:cNvSpPr>
          <p:nvPr>
            <p:ph type="sldNum" idx="392"/>
          </p:nvPr>
        </p:nvSpPr>
        <p:spPr bwMode="auto"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lstStyle>
            <a:lvl1pPr algn="r">
              <a:lnSpc>
                <a:spcPct val="100000"/>
              </a:lnSpc>
              <a:buNone/>
              <a:defRPr lang="fr-FR" sz="12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defRPr>
            </a:lvl1pPr>
          </a:lstStyle>
          <a:p>
            <a:pPr algn="r">
              <a:lnSpc>
                <a:spcPct val="100000"/>
              </a:lnSpc>
              <a:buNone/>
              <a:defRPr/>
            </a:pPr>
            <a:fld id="{64279C0A-DCB6-2F8A-789D-4368BF661F79}" type="slidenum">
              <a:rPr lang="fr-FR" sz="12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rPr>
              <a:t>119</a:t>
            </a:fld>
            <a:endParaRPr lang="fr-FR" sz="1200" b="0" strike="noStrike" spc="0">
              <a:latin typeface="Times New Roman"/>
            </a:endParaRPr>
          </a:p>
        </p:txBody>
      </p:sp>
      <p:sp>
        <p:nvSpPr>
          <p:cNvPr id="1343665477" name="PlaceHolder 3"/>
          <p:cNvSpPr>
            <a:spLocks noGrp="1"/>
          </p:cNvSpPr>
          <p:nvPr>
            <p:ph type="ftr" idx="393"/>
          </p:nvPr>
        </p:nvSpPr>
        <p:spPr bwMode="auto"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lstStyle>
            <a:lvl1pPr algn="ctr">
              <a:lnSpc>
                <a:spcPct val="100000"/>
              </a:lnSpc>
              <a:buNone/>
              <a:defRPr lang="fr-FR" sz="9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defRPr>
            </a:lvl1pPr>
          </a:lstStyle>
          <a:p>
            <a:pPr algn="ctr">
              <a:lnSpc>
                <a:spcPct val="100000"/>
              </a:lnSpc>
              <a:buNone/>
              <a:defRPr/>
            </a:pPr>
            <a:r>
              <a:rPr lang="fr-FR" sz="9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rPr>
              <a:t>SURVEY ON DIFFERENTIAL ESTIMATORS FOR 3D POINT CLOUDS</a:t>
            </a:r>
            <a:endParaRPr lang="fr-FR" sz="900" b="0" strike="noStrike" spc="0">
              <a:latin typeface="Times New Roman"/>
            </a:endParaRPr>
          </a:p>
        </p:txBody>
      </p:sp>
      <p:sp>
        <p:nvSpPr>
          <p:cNvPr id="1611715348" name="PlaceHolder 4"/>
          <p:cNvSpPr>
            <a:spLocks noGrp="1"/>
          </p:cNvSpPr>
          <p:nvPr>
            <p:ph/>
          </p:nvPr>
        </p:nvSpPr>
        <p:spPr bwMode="auto">
          <a:xfrm>
            <a:off x="463680" y="1520280"/>
            <a:ext cx="11264040" cy="4350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rmAutofit/>
          </a:bodyPr>
          <a:lstStyle/>
          <a:p>
            <a:pPr marL="228600" indent="-228600">
              <a:lnSpc>
                <a:spcPct val="113999"/>
              </a:lnSpc>
              <a:spcBef>
                <a:spcPts val="1000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fr-FR" sz="2800" b="0" strike="noStrike" spc="0">
                <a:solidFill>
                  <a:srgbClr val="000000"/>
                </a:solidFill>
                <a:latin typeface="FreeSans"/>
                <a:ea typeface="FreeSans"/>
              </a:rPr>
              <a:t>Most of these are dedicated (but not limited) to normal estimation</a:t>
            </a:r>
            <a:endParaRPr lang="fr-FR" sz="2800" b="0" strike="noStrike" spc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13999"/>
              </a:lnSpc>
              <a:spcBef>
                <a:spcPts val="1000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fr-FR" sz="2800" b="0" strike="noStrike" spc="0">
                <a:solidFill>
                  <a:srgbClr val="000000"/>
                </a:solidFill>
                <a:latin typeface="FreeSans"/>
                <a:ea typeface="FreeSans"/>
              </a:rPr>
              <a:t>The better ones often rely on classical primitive fitting</a:t>
            </a:r>
            <a:endParaRPr lang="fr-FR" sz="2800" b="0" strike="noStrike" spc="0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lnSpc>
                <a:spcPct val="113999"/>
              </a:lnSpc>
              <a:spcBef>
                <a:spcPts val="498"/>
              </a:spcBef>
              <a:buClr>
                <a:srgbClr val="000000"/>
              </a:buClr>
              <a:buFont typeface="Wingdings"/>
              <a:buChar char=""/>
              <a:defRPr/>
            </a:pPr>
            <a:r>
              <a:rPr lang="fr-FR" sz="2400" b="0" strike="noStrike" spc="0">
                <a:solidFill>
                  <a:srgbClr val="000000"/>
                </a:solidFill>
                <a:latin typeface="FreeSans"/>
                <a:ea typeface="FreeSans"/>
              </a:rPr>
              <a:t>Plane [LOM20]</a:t>
            </a:r>
            <a:endParaRPr lang="fr-FR" sz="2400" b="0" strike="noStrike" spc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416"/>
              </a:spcBef>
              <a:buNone/>
              <a:defRPr/>
            </a:pPr>
            <a:endParaRPr lang="fr-FR" sz="2400" b="0" strike="noStrike" spc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999"/>
              </a:lnSpc>
              <a:spcBef>
                <a:spcPts val="1000"/>
              </a:spcBef>
              <a:buNone/>
              <a:defRPr/>
            </a:pPr>
            <a:endParaRPr lang="fr-FR" sz="2800" b="0" strike="noStrike" spc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999"/>
              </a:lnSpc>
              <a:spcBef>
                <a:spcPts val="1000"/>
              </a:spcBef>
              <a:buNone/>
              <a:defRPr/>
            </a:pPr>
            <a:endParaRPr lang="fr-FR" sz="28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8880318" name="PlaceHolder 5"/>
          <p:cNvSpPr>
            <a:spLocks noGrp="1"/>
          </p:cNvSpPr>
          <p:nvPr>
            <p:ph/>
          </p:nvPr>
        </p:nvSpPr>
        <p:spPr bwMode="auto">
          <a:xfrm>
            <a:off x="314280" y="11160"/>
            <a:ext cx="11562840" cy="10360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  <a:defRPr/>
            </a:pPr>
            <a:r>
              <a:rPr lang="fr-FR" sz="3800" b="0" strike="noStrike" spc="0">
                <a:solidFill>
                  <a:srgbClr val="A84AF0"/>
                </a:solidFill>
                <a:latin typeface="FreeSans"/>
                <a:ea typeface="FreeSans"/>
              </a:rPr>
              <a:t>M</a:t>
            </a:r>
            <a:r>
              <a:rPr lang="fr-FR" sz="3800" b="0" strike="noStrike" spc="0">
                <a:solidFill>
                  <a:srgbClr val="000000"/>
                </a:solidFill>
                <a:latin typeface="FreeSans"/>
                <a:ea typeface="FreeSans"/>
              </a:rPr>
              <a:t>ethods – Machine learning approaches</a:t>
            </a:r>
            <a:endParaRPr lang="fr-FR" sz="38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913279" name="Image 1848224465"/>
          <p:cNvPicPr/>
          <p:nvPr/>
        </p:nvPicPr>
        <p:blipFill rotWithShape="1">
          <a:blip r:embed="rId3"/>
          <a:stretch/>
        </p:blipFill>
        <p:spPr bwMode="auto">
          <a:xfrm>
            <a:off x="1294920" y="4332600"/>
            <a:ext cx="5339160" cy="2770559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491417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57638C9-33EA-0F04-F7EC-E0DDD237F030}" type="datetime1">
              <a:rPr lang="fr-FR"/>
              <a:t>08/05/2026</a:t>
            </a:fld>
            <a:endParaRPr/>
          </a:p>
        </p:txBody>
      </p:sp>
      <p:sp>
        <p:nvSpPr>
          <p:cNvPr id="165881580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37BCA28-4934-8EE0-212D-84E814C6C7A3}" type="slidenum">
              <a:rPr lang="fr-FR">
                <a:latin typeface="FreeSans"/>
                <a:ea typeface="FreeSans"/>
                <a:cs typeface="FreeSans"/>
              </a:rPr>
              <a:t>12</a:t>
            </a:fld>
            <a:endParaRPr/>
          </a:p>
        </p:txBody>
      </p:sp>
      <p:sp>
        <p:nvSpPr>
          <p:cNvPr id="172007747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71697199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t>Depth map (RGBD)</a:t>
            </a:r>
          </a:p>
          <a:p>
            <a:pPr>
              <a:defRPr/>
            </a:pPr>
            <a:endParaRPr/>
          </a:p>
        </p:txBody>
      </p:sp>
      <p:sp>
        <p:nvSpPr>
          <p:cNvPr id="1189719120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2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3D point clouds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Acquisition processes</a:t>
            </a:r>
            <a:endParaRPr sz="3800"/>
          </a:p>
        </p:txBody>
      </p:sp>
      <p:pic>
        <p:nvPicPr>
          <p:cNvPr id="387491490" name="Image 1199300146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277098" y="781050"/>
            <a:ext cx="4326300" cy="33174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1666235" name="PlaceHolder 3"/>
          <p:cNvSpPr>
            <a:spLocks noGrp="1"/>
          </p:cNvSpPr>
          <p:nvPr>
            <p:ph type="ftr" idx="396"/>
          </p:nvPr>
        </p:nvSpPr>
        <p:spPr bwMode="auto"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lstStyle>
            <a:lvl1pPr algn="ctr">
              <a:lnSpc>
                <a:spcPct val="100000"/>
              </a:lnSpc>
              <a:buNone/>
              <a:defRPr lang="fr-FR" sz="9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defRPr>
            </a:lvl1pPr>
          </a:lstStyle>
          <a:p>
            <a:pPr algn="ctr">
              <a:lnSpc>
                <a:spcPct val="100000"/>
              </a:lnSpc>
              <a:buNone/>
              <a:defRPr/>
            </a:pPr>
            <a:r>
              <a:rPr lang="fr-FR" sz="9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rPr>
              <a:t>SURVEY ON DIFFERENTIAL ESTIMATORS FOR 3D POINT CLOUDS</a:t>
            </a:r>
            <a:endParaRPr lang="fr-FR" sz="900" b="0" strike="noStrike" spc="0">
              <a:latin typeface="Times New Roman"/>
            </a:endParaRPr>
          </a:p>
        </p:txBody>
      </p:sp>
      <p:sp>
        <p:nvSpPr>
          <p:cNvPr id="1165411229" name="PlaceHolder 4"/>
          <p:cNvSpPr>
            <a:spLocks noGrp="1"/>
          </p:cNvSpPr>
          <p:nvPr>
            <p:ph/>
          </p:nvPr>
        </p:nvSpPr>
        <p:spPr bwMode="auto">
          <a:xfrm>
            <a:off x="463680" y="1520280"/>
            <a:ext cx="11264040" cy="4350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rmAutofit/>
          </a:bodyPr>
          <a:lstStyle/>
          <a:p>
            <a:pPr marL="228600" indent="-228600">
              <a:lnSpc>
                <a:spcPct val="113999"/>
              </a:lnSpc>
              <a:spcBef>
                <a:spcPts val="1000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fr-FR" sz="2800" b="0" strike="noStrike" spc="0">
                <a:solidFill>
                  <a:srgbClr val="000000"/>
                </a:solidFill>
                <a:latin typeface="FreeSans"/>
                <a:ea typeface="FreeSans"/>
              </a:rPr>
              <a:t>Most of these are dedicated (but not limited) to normal estimation</a:t>
            </a:r>
            <a:endParaRPr lang="fr-FR" sz="2800" b="0" strike="noStrike" spc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13999"/>
              </a:lnSpc>
              <a:spcBef>
                <a:spcPts val="1000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fr-FR" sz="2800" b="0" strike="noStrike" spc="0">
                <a:solidFill>
                  <a:srgbClr val="000000"/>
                </a:solidFill>
                <a:latin typeface="FreeSans"/>
                <a:ea typeface="FreeSans"/>
              </a:rPr>
              <a:t>The better ones often rely on classical primitive fitting</a:t>
            </a:r>
            <a:endParaRPr lang="fr-FR" sz="2800" b="0" strike="noStrike" spc="0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lnSpc>
                <a:spcPct val="113999"/>
              </a:lnSpc>
              <a:spcBef>
                <a:spcPts val="498"/>
              </a:spcBef>
              <a:buClr>
                <a:srgbClr val="000000"/>
              </a:buClr>
              <a:buFont typeface="Wingdings"/>
              <a:buChar char=""/>
              <a:defRPr/>
            </a:pPr>
            <a:r>
              <a:rPr lang="fr-FR" sz="2400" b="0" strike="noStrike" spc="0">
                <a:solidFill>
                  <a:srgbClr val="000000"/>
                </a:solidFill>
                <a:latin typeface="FreeSans"/>
                <a:ea typeface="FreeSans"/>
              </a:rPr>
              <a:t>Plane [LOM20]</a:t>
            </a:r>
            <a:endParaRPr lang="fr-FR" sz="2400" b="0" strike="noStrike" spc="0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lnSpc>
                <a:spcPct val="113999"/>
              </a:lnSpc>
              <a:spcBef>
                <a:spcPts val="498"/>
              </a:spcBef>
              <a:buClr>
                <a:srgbClr val="000000"/>
              </a:buClr>
              <a:buFont typeface="Wingdings"/>
              <a:buChar char=""/>
              <a:defRPr/>
            </a:pPr>
            <a:r>
              <a:rPr lang="fr-FR" sz="2400" b="0" strike="noStrike" spc="0">
                <a:solidFill>
                  <a:srgbClr val="000000"/>
                </a:solidFill>
                <a:latin typeface="FreeSans"/>
                <a:ea typeface="FreeSans"/>
              </a:rPr>
              <a:t>JetFitting [BSG20, ZLD*21, ZJW*23]</a:t>
            </a:r>
            <a:endParaRPr lang="fr-FR" sz="2400" b="0" strike="noStrike" spc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416"/>
              </a:spcBef>
              <a:buNone/>
              <a:defRPr/>
            </a:pPr>
            <a:endParaRPr lang="fr-FR" sz="2400" b="0" strike="noStrike" spc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999"/>
              </a:lnSpc>
              <a:spcBef>
                <a:spcPts val="1000"/>
              </a:spcBef>
              <a:buNone/>
              <a:defRPr/>
            </a:pPr>
            <a:endParaRPr lang="fr-FR" sz="2800" b="0" strike="noStrike" spc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999"/>
              </a:lnSpc>
              <a:spcBef>
                <a:spcPts val="1000"/>
              </a:spcBef>
              <a:buNone/>
              <a:defRPr/>
            </a:pPr>
            <a:endParaRPr lang="fr-FR" sz="28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886386" name="PlaceHolder 5"/>
          <p:cNvSpPr>
            <a:spLocks noGrp="1"/>
          </p:cNvSpPr>
          <p:nvPr>
            <p:ph/>
          </p:nvPr>
        </p:nvSpPr>
        <p:spPr bwMode="auto">
          <a:xfrm>
            <a:off x="314280" y="11160"/>
            <a:ext cx="11562840" cy="10360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  <a:defRPr/>
            </a:pPr>
            <a:r>
              <a:rPr lang="fr-FR" sz="3800" b="0" strike="noStrike" spc="0">
                <a:solidFill>
                  <a:srgbClr val="A84AF0"/>
                </a:solidFill>
                <a:latin typeface="FreeSans"/>
                <a:ea typeface="FreeSans"/>
              </a:rPr>
              <a:t>M</a:t>
            </a:r>
            <a:r>
              <a:rPr lang="fr-FR" sz="3800" b="0" strike="noStrike" spc="0">
                <a:solidFill>
                  <a:srgbClr val="000000"/>
                </a:solidFill>
                <a:latin typeface="FreeSans"/>
                <a:ea typeface="FreeSans"/>
              </a:rPr>
              <a:t>ethods – Machine learning approaches</a:t>
            </a:r>
            <a:endParaRPr lang="fr-FR" sz="38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3969994" name="Image 361628030"/>
          <p:cNvPicPr/>
          <p:nvPr/>
        </p:nvPicPr>
        <p:blipFill rotWithShape="1">
          <a:blip r:embed="rId3"/>
          <a:stretch/>
        </p:blipFill>
        <p:spPr bwMode="auto">
          <a:xfrm>
            <a:off x="1294920" y="4332600"/>
            <a:ext cx="5339160" cy="2770559"/>
          </a:xfrm>
          <a:prstGeom prst="rect">
            <a:avLst/>
          </a:prstGeom>
          <a:ln w="0">
            <a:noFill/>
          </a:ln>
        </p:spPr>
      </p:pic>
      <p:pic>
        <p:nvPicPr>
          <p:cNvPr id="1647080928" name="Image 1336642889"/>
          <p:cNvPicPr/>
          <p:nvPr/>
        </p:nvPicPr>
        <p:blipFill rotWithShape="1">
          <a:blip r:embed="rId4"/>
          <a:stretch/>
        </p:blipFill>
        <p:spPr bwMode="auto">
          <a:xfrm>
            <a:off x="5030280" y="4332600"/>
            <a:ext cx="5339160" cy="2770559"/>
          </a:xfrm>
          <a:prstGeom prst="rect">
            <a:avLst/>
          </a:prstGeom>
          <a:ln w="0">
            <a:noFill/>
          </a:ln>
        </p:spPr>
      </p:pic>
      <p:sp>
        <p:nvSpPr>
          <p:cNvPr id="148975761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EEC3099-4A1E-9DE3-98CE-F43A24C139CE}" type="datetime1">
              <a:rPr lang="fr-FR"/>
              <a:t>08/05/2026</a:t>
            </a:fld>
            <a:endParaRPr/>
          </a:p>
        </p:txBody>
      </p:sp>
      <p:sp>
        <p:nvSpPr>
          <p:cNvPr id="110141505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35773C6-A3ED-9238-F724-EBD0ACF4EDAD}" type="slidenum">
              <a:rPr lang="fr-FR">
                <a:latin typeface="FreeSans"/>
                <a:ea typeface="FreeSans"/>
                <a:cs typeface="FreeSans"/>
              </a:rPr>
              <a:t>120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4753031" name="PlaceHolder 3"/>
          <p:cNvSpPr>
            <a:spLocks noGrp="1"/>
          </p:cNvSpPr>
          <p:nvPr>
            <p:ph type="ftr" idx="399"/>
          </p:nvPr>
        </p:nvSpPr>
        <p:spPr bwMode="auto"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lstStyle>
            <a:lvl1pPr algn="ctr">
              <a:lnSpc>
                <a:spcPct val="100000"/>
              </a:lnSpc>
              <a:buNone/>
              <a:defRPr lang="fr-FR" sz="9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defRPr>
            </a:lvl1pPr>
          </a:lstStyle>
          <a:p>
            <a:pPr algn="ctr">
              <a:lnSpc>
                <a:spcPct val="100000"/>
              </a:lnSpc>
              <a:buNone/>
              <a:defRPr/>
            </a:pPr>
            <a:r>
              <a:rPr lang="fr-FR" sz="900" b="0" strike="noStrike" spc="0">
                <a:solidFill>
                  <a:srgbClr val="DFDFDF"/>
                </a:solidFill>
                <a:highlight>
                  <a:srgbClr val="FFFFFF"/>
                </a:highlight>
                <a:latin typeface="FreeSans"/>
                <a:ea typeface="FreeSans"/>
              </a:rPr>
              <a:t>SURVEY ON DIFFERENTIAL ESTIMATORS FOR 3D POINT CLOUDS</a:t>
            </a:r>
            <a:endParaRPr lang="fr-FR" sz="900" b="0" strike="noStrike" spc="0">
              <a:latin typeface="Times New Roman"/>
            </a:endParaRPr>
          </a:p>
        </p:txBody>
      </p:sp>
      <p:sp>
        <p:nvSpPr>
          <p:cNvPr id="938896197" name="PlaceHolder 4"/>
          <p:cNvSpPr>
            <a:spLocks noGrp="1"/>
          </p:cNvSpPr>
          <p:nvPr>
            <p:ph/>
          </p:nvPr>
        </p:nvSpPr>
        <p:spPr bwMode="auto">
          <a:xfrm>
            <a:off x="463680" y="1520280"/>
            <a:ext cx="11264040" cy="4350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rmAutofit/>
          </a:bodyPr>
          <a:lstStyle/>
          <a:p>
            <a:pPr marL="228600" indent="-228600">
              <a:lnSpc>
                <a:spcPct val="113999"/>
              </a:lnSpc>
              <a:spcBef>
                <a:spcPts val="1000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fr-FR" sz="2800" b="0" strike="noStrike" spc="0">
                <a:solidFill>
                  <a:srgbClr val="000000"/>
                </a:solidFill>
                <a:latin typeface="FreeSans"/>
                <a:ea typeface="FreeSans"/>
              </a:rPr>
              <a:t>Most of these are dedicated (but not limited) to normal estimation</a:t>
            </a:r>
            <a:endParaRPr lang="fr-FR" sz="2800" b="0" strike="noStrike" spc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13999"/>
              </a:lnSpc>
              <a:spcBef>
                <a:spcPts val="1000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fr-FR" sz="2800" b="0" strike="noStrike" spc="0">
                <a:solidFill>
                  <a:srgbClr val="000000"/>
                </a:solidFill>
                <a:latin typeface="FreeSans"/>
                <a:ea typeface="FreeSans"/>
              </a:rPr>
              <a:t>The better ones often rely on classical primitive fitting</a:t>
            </a:r>
            <a:endParaRPr lang="fr-FR" sz="2800" b="0" strike="noStrike" spc="0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lnSpc>
                <a:spcPct val="113999"/>
              </a:lnSpc>
              <a:spcBef>
                <a:spcPts val="498"/>
              </a:spcBef>
              <a:buClr>
                <a:srgbClr val="000000"/>
              </a:buClr>
              <a:buFont typeface="Wingdings"/>
              <a:buChar char=""/>
              <a:defRPr/>
            </a:pPr>
            <a:r>
              <a:rPr lang="fr-FR" sz="2400" b="0" strike="noStrike" spc="0">
                <a:solidFill>
                  <a:srgbClr val="000000"/>
                </a:solidFill>
                <a:latin typeface="FreeSans"/>
                <a:ea typeface="FreeSans"/>
              </a:rPr>
              <a:t>Plane [LOM20]</a:t>
            </a:r>
            <a:endParaRPr lang="fr-FR" sz="2400" b="0" strike="noStrike" spc="0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lnSpc>
                <a:spcPct val="113999"/>
              </a:lnSpc>
              <a:spcBef>
                <a:spcPts val="498"/>
              </a:spcBef>
              <a:buClr>
                <a:srgbClr val="000000"/>
              </a:buClr>
              <a:buFont typeface="Wingdings"/>
              <a:buChar char=""/>
              <a:defRPr/>
            </a:pPr>
            <a:r>
              <a:rPr lang="fr-FR" sz="2400" b="0" strike="noStrike" spc="0">
                <a:solidFill>
                  <a:srgbClr val="000000"/>
                </a:solidFill>
                <a:latin typeface="FreeSans"/>
                <a:ea typeface="FreeSans"/>
              </a:rPr>
              <a:t>JetFitting [BSG20, ZLD*21, ZJW*23]</a:t>
            </a:r>
            <a:endParaRPr lang="fr-FR" sz="2400" b="0" strike="noStrike" spc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13999"/>
              </a:lnSpc>
              <a:spcBef>
                <a:spcPts val="1000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fr-FR" sz="2800" b="0" strike="noStrike" spc="0">
                <a:solidFill>
                  <a:srgbClr val="000000"/>
                </a:solidFill>
                <a:latin typeface="FreeSans"/>
                <a:ea typeface="FreeSans"/>
              </a:rPr>
              <a:t>Why choose these primitive instead of others?</a:t>
            </a:r>
            <a:endParaRPr lang="fr-FR" sz="28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7131384" name="PlaceHolder 5"/>
          <p:cNvSpPr>
            <a:spLocks noGrp="1"/>
          </p:cNvSpPr>
          <p:nvPr>
            <p:ph/>
          </p:nvPr>
        </p:nvSpPr>
        <p:spPr bwMode="auto">
          <a:xfrm>
            <a:off x="314280" y="11160"/>
            <a:ext cx="11562840" cy="10360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  <a:defRPr/>
            </a:pPr>
            <a:r>
              <a:rPr lang="fr-FR" sz="3800" b="0" strike="noStrike" spc="0">
                <a:solidFill>
                  <a:srgbClr val="A84AF0"/>
                </a:solidFill>
                <a:latin typeface="FreeSans"/>
                <a:ea typeface="FreeSans"/>
              </a:rPr>
              <a:t>M</a:t>
            </a:r>
            <a:r>
              <a:rPr lang="fr-FR" sz="3800" b="0" strike="noStrike" spc="0">
                <a:solidFill>
                  <a:srgbClr val="000000"/>
                </a:solidFill>
                <a:latin typeface="FreeSans"/>
                <a:ea typeface="FreeSans"/>
              </a:rPr>
              <a:t>ethods – Machine learning approaches</a:t>
            </a:r>
            <a:endParaRPr lang="fr-FR" sz="38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1979201" name="Image 1031167245"/>
          <p:cNvPicPr/>
          <p:nvPr/>
        </p:nvPicPr>
        <p:blipFill rotWithShape="1">
          <a:blip r:embed="rId3">
            <a:alphaModFix amt="30000"/>
          </a:blip>
          <a:stretch/>
        </p:blipFill>
        <p:spPr bwMode="auto">
          <a:xfrm>
            <a:off x="1294920" y="4332600"/>
            <a:ext cx="5339160" cy="2770559"/>
          </a:xfrm>
          <a:prstGeom prst="rect">
            <a:avLst/>
          </a:prstGeom>
          <a:ln w="0">
            <a:noFill/>
          </a:ln>
        </p:spPr>
      </p:pic>
      <p:pic>
        <p:nvPicPr>
          <p:cNvPr id="1183220896" name="Image 1943387932"/>
          <p:cNvPicPr/>
          <p:nvPr/>
        </p:nvPicPr>
        <p:blipFill rotWithShape="1">
          <a:blip r:embed="rId4">
            <a:alphaModFix amt="30000"/>
          </a:blip>
          <a:stretch/>
        </p:blipFill>
        <p:spPr bwMode="auto">
          <a:xfrm>
            <a:off x="5030280" y="4332600"/>
            <a:ext cx="5339160" cy="2770559"/>
          </a:xfrm>
          <a:prstGeom prst="rect">
            <a:avLst/>
          </a:prstGeom>
          <a:ln w="0">
            <a:noFill/>
          </a:ln>
        </p:spPr>
      </p:pic>
      <p:sp>
        <p:nvSpPr>
          <p:cNvPr id="1151219140" name="Rectangle 684964897"/>
          <p:cNvSpPr/>
          <p:nvPr/>
        </p:nvSpPr>
        <p:spPr bwMode="auto">
          <a:xfrm>
            <a:off x="1204920" y="4950720"/>
            <a:ext cx="8933040" cy="13096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vertOverflow="overflow" horzOverflow="overflow" numCol="1" spcCol="0" anchor="ctr">
            <a:sp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fr-FR" sz="8000" b="0" strike="noStrike" spc="0">
                <a:solidFill>
                  <a:srgbClr val="808080"/>
                </a:solidFill>
                <a:latin typeface="Arial"/>
                <a:ea typeface="Arial"/>
              </a:rPr>
              <a:t> ?</a:t>
            </a:r>
            <a:endParaRPr lang="fr-FR" sz="8000" b="0" strike="noStrike" spc="0">
              <a:latin typeface="Arial"/>
            </a:endParaRPr>
          </a:p>
        </p:txBody>
      </p:sp>
      <p:sp>
        <p:nvSpPr>
          <p:cNvPr id="153989998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70DF9BC-6E3C-AB5F-49F5-EB4720C75D5B}" type="datetime1">
              <a:rPr lang="fr-FR"/>
              <a:t>08/05/2026</a:t>
            </a:fld>
            <a:endParaRPr/>
          </a:p>
        </p:txBody>
      </p:sp>
      <p:sp>
        <p:nvSpPr>
          <p:cNvPr id="6766700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9FA19BA-8E6A-58AE-7078-3C104562E73A}" type="slidenum">
              <a:rPr lang="fr-FR">
                <a:latin typeface="FreeSans"/>
                <a:ea typeface="FreeSans"/>
                <a:cs typeface="FreeSans"/>
              </a:rPr>
              <a:t>121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92025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01CE528-86C1-EF82-32AE-5C43B0AF0422}" type="datetime1">
              <a:rPr lang="fr-FR"/>
              <a:t>08/05/2026</a:t>
            </a:fld>
            <a:endParaRPr/>
          </a:p>
        </p:txBody>
      </p:sp>
      <p:sp>
        <p:nvSpPr>
          <p:cNvPr id="214676383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F2AD793-5DD2-F171-B878-F3A2797DB21E}" type="slidenum">
              <a:rPr lang="fr-FR">
                <a:latin typeface="FreeSans"/>
                <a:ea typeface="FreeSans"/>
                <a:cs typeface="FreeSans"/>
              </a:rPr>
              <a:t>122</a:t>
            </a:fld>
            <a:endParaRPr/>
          </a:p>
        </p:txBody>
      </p:sp>
      <p:sp>
        <p:nvSpPr>
          <p:cNvPr id="201683883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665433226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marL="0" indent="0" algn="ctr">
              <a:buFont typeface="Arial"/>
              <a:buNone/>
              <a:defRPr/>
            </a:pPr>
            <a:r>
              <a:rPr sz="8000"/>
              <a:t>QUESTION TIME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347066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B0C5091-D616-A0C1-08B1-C5AA17D6DFF1}" type="datetime1">
              <a:rPr lang="fr-FR"/>
              <a:t>08/05/2026</a:t>
            </a:fld>
            <a:endParaRPr/>
          </a:p>
        </p:txBody>
      </p:sp>
      <p:sp>
        <p:nvSpPr>
          <p:cNvPr id="161691958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4336A146-E976-82AE-8441-DA01104D6B9C}" type="slidenum">
              <a:rPr lang="fr-FR">
                <a:latin typeface="FreeSans"/>
                <a:ea typeface="FreeSans"/>
                <a:cs typeface="FreeSans"/>
              </a:rPr>
              <a:t>123</a:t>
            </a:fld>
            <a:endParaRPr/>
          </a:p>
        </p:txBody>
      </p:sp>
      <p:sp>
        <p:nvSpPr>
          <p:cNvPr id="295722416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673218" y="800930"/>
            <a:ext cx="10813287" cy="2628065"/>
          </a:xfrm>
        </p:spPr>
        <p:txBody>
          <a:bodyPr/>
          <a:lstStyle>
            <a:lvl1pPr>
              <a:buNone/>
              <a:defRPr sz="13500" b="0" u="none">
                <a:solidFill>
                  <a:srgbClr val="FF0000"/>
                </a:solidFill>
                <a:latin typeface="FreeSans"/>
                <a:ea typeface="FreeSans"/>
                <a:cs typeface="FreeSans"/>
              </a:defRPr>
            </a:lvl1pPr>
            <a:lvl2pPr>
              <a:defRPr sz="13500">
                <a:latin typeface="FreeSans"/>
                <a:ea typeface="FreeSans"/>
                <a:cs typeface="FreeSans"/>
              </a:defRPr>
            </a:lvl2pPr>
            <a:lvl3pPr>
              <a:defRPr sz="13500">
                <a:latin typeface="FreeSans"/>
                <a:ea typeface="FreeSans"/>
                <a:cs typeface="FreeSans"/>
              </a:defRPr>
            </a:lvl3pPr>
            <a:lvl4pPr>
              <a:defRPr sz="13500">
                <a:latin typeface="FreeSans"/>
                <a:ea typeface="FreeSans"/>
                <a:cs typeface="FreeSans"/>
              </a:defRPr>
            </a:lvl4pPr>
            <a:lvl5pPr>
              <a:defRPr sz="13500">
                <a:latin typeface="FreeSans"/>
                <a:ea typeface="FreeSans"/>
                <a:cs typeface="FreeSans"/>
              </a:defRPr>
            </a:lvl5pPr>
            <a:lvl6pPr>
              <a:defRPr sz="13500">
                <a:latin typeface="FreeSans"/>
                <a:ea typeface="FreeSans"/>
                <a:cs typeface="FreeSans"/>
              </a:defRPr>
            </a:lvl6pPr>
            <a:lvl7pPr>
              <a:defRPr sz="13500">
                <a:latin typeface="FreeSans"/>
                <a:ea typeface="FreeSans"/>
                <a:cs typeface="FreeSans"/>
              </a:defRPr>
            </a:lvl7pPr>
            <a:lvl8pPr>
              <a:defRPr sz="13500">
                <a:latin typeface="FreeSans"/>
                <a:ea typeface="FreeSans"/>
                <a:cs typeface="FreeSans"/>
              </a:defRPr>
            </a:lvl8pPr>
            <a:lvl9pPr>
              <a:defRPr sz="13500"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13000"/>
              <a:t>What’s under the rug?</a:t>
            </a:r>
            <a:endParaRPr sz="12500"/>
          </a:p>
        </p:txBody>
      </p:sp>
      <p:sp>
        <p:nvSpPr>
          <p:cNvPr id="859921606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pic>
        <p:nvPicPr>
          <p:cNvPr id="2134024485" name="Image 120748358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6524890" y="2635249"/>
            <a:ext cx="5337379" cy="3563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174154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47BEDD6-2461-11EF-42D1-9C28908C4A0D}" type="datetime1">
              <a:rPr lang="fr-FR"/>
              <a:t>08/05/2026</a:t>
            </a:fld>
            <a:endParaRPr/>
          </a:p>
        </p:txBody>
      </p:sp>
      <p:sp>
        <p:nvSpPr>
          <p:cNvPr id="49569900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37E1501-F307-5F93-C91A-F9F4F1B4933C}" type="slidenum">
              <a:rPr lang="fr-FR">
                <a:latin typeface="FreeSans"/>
                <a:ea typeface="FreeSans"/>
                <a:cs typeface="FreeSans"/>
              </a:rPr>
              <a:t>124</a:t>
            </a:fld>
            <a:endParaRPr/>
          </a:p>
        </p:txBody>
      </p:sp>
      <p:sp>
        <p:nvSpPr>
          <p:cNvPr id="45670683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61673606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5113705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Neighborhood weighting kernels</a:t>
            </a:r>
            <a:endParaRPr/>
          </a:p>
          <a:p>
            <a:pPr>
              <a:lnSpc>
                <a:spcPct val="114999"/>
              </a:lnSpc>
              <a:defRPr/>
            </a:pP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450402315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2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FF0000"/>
                </a:solidFill>
              </a:rPr>
              <a:t>W</a:t>
            </a:r>
            <a:r>
              <a:rPr>
                <a:solidFill>
                  <a:schemeClr val="tx1"/>
                </a:solidFill>
              </a:rPr>
              <a:t>hat’s under the rug?</a:t>
            </a:r>
            <a:r>
              <a:t> – Weighting schemes</a:t>
            </a:r>
          </a:p>
        </p:txBody>
      </p:sp>
      <p:pic>
        <p:nvPicPr>
          <p:cNvPr id="573637427" name="Image 82914696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3627061" y="2363446"/>
            <a:ext cx="4937868" cy="3029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714310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8B2E279-163E-622C-787F-68891CCB1AA9}" type="datetime1">
              <a:rPr lang="fr-FR"/>
              <a:t>08/05/2026</a:t>
            </a:fld>
            <a:endParaRPr/>
          </a:p>
        </p:txBody>
      </p:sp>
      <p:sp>
        <p:nvSpPr>
          <p:cNvPr id="95739878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1AB3E519-FAA8-D916-86E9-B49B946237A5}" type="slidenum">
              <a:rPr lang="fr-FR">
                <a:latin typeface="FreeSans"/>
                <a:ea typeface="FreeSans"/>
                <a:cs typeface="FreeSans"/>
              </a:rPr>
              <a:t>125</a:t>
            </a:fld>
            <a:endParaRPr/>
          </a:p>
        </p:txBody>
      </p:sp>
      <p:sp>
        <p:nvSpPr>
          <p:cNvPr id="146751091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79633935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511370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Neighborhood weighting kernels</a:t>
            </a:r>
            <a:endParaRPr/>
          </a:p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Neighborhood collection</a:t>
            </a: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lnSpc>
                <a:spcPct val="114999"/>
              </a:lnSpc>
              <a:defRPr/>
            </a:pP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045267282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W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hat’s under the rug?</a:t>
            </a:r>
            <a:r>
              <a:t> – Neighborhood collection</a:t>
            </a:r>
          </a:p>
        </p:txBody>
      </p:sp>
      <p:pic>
        <p:nvPicPr>
          <p:cNvPr id="333561706" name="Image 1019719632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2437680" y="2880922"/>
            <a:ext cx="7188834" cy="3035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632515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5E7600AB-4081-4D65-D8C1-AC59BC7ED678}" type="datetime1">
              <a:rPr lang="fr-FR"/>
              <a:t>08/05/2026</a:t>
            </a:fld>
            <a:endParaRPr/>
          </a:p>
        </p:txBody>
      </p:sp>
      <p:sp>
        <p:nvSpPr>
          <p:cNvPr id="116597029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EAA0579-37E0-F3BE-D762-37539A787F90}" type="slidenum">
              <a:rPr lang="fr-FR">
                <a:latin typeface="FreeSans"/>
                <a:ea typeface="FreeSans"/>
                <a:cs typeface="FreeSans"/>
              </a:rPr>
              <a:t>126</a:t>
            </a:fld>
            <a:endParaRPr/>
          </a:p>
        </p:txBody>
      </p:sp>
      <p:sp>
        <p:nvSpPr>
          <p:cNvPr id="1209984951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673218" y="800929"/>
            <a:ext cx="10813286" cy="2628064"/>
          </a:xfrm>
        </p:spPr>
        <p:txBody>
          <a:bodyPr/>
          <a:lstStyle>
            <a:lvl1pPr>
              <a:buNone/>
              <a:defRPr sz="13500" b="0" u="none">
                <a:solidFill>
                  <a:srgbClr val="FF0000"/>
                </a:solidFill>
                <a:latin typeface="FreeSans"/>
                <a:ea typeface="FreeSans"/>
                <a:cs typeface="FreeSans"/>
              </a:defRPr>
            </a:lvl1pPr>
            <a:lvl2pPr>
              <a:defRPr sz="13500">
                <a:latin typeface="FreeSans"/>
                <a:ea typeface="FreeSans"/>
                <a:cs typeface="FreeSans"/>
              </a:defRPr>
            </a:lvl2pPr>
            <a:lvl3pPr>
              <a:defRPr sz="13500">
                <a:latin typeface="FreeSans"/>
                <a:ea typeface="FreeSans"/>
                <a:cs typeface="FreeSans"/>
              </a:defRPr>
            </a:lvl3pPr>
            <a:lvl4pPr>
              <a:defRPr sz="13500">
                <a:latin typeface="FreeSans"/>
                <a:ea typeface="FreeSans"/>
                <a:cs typeface="FreeSans"/>
              </a:defRPr>
            </a:lvl4pPr>
            <a:lvl5pPr>
              <a:defRPr sz="13500">
                <a:latin typeface="FreeSans"/>
                <a:ea typeface="FreeSans"/>
                <a:cs typeface="FreeSans"/>
              </a:defRPr>
            </a:lvl5pPr>
            <a:lvl6pPr>
              <a:defRPr sz="13500">
                <a:latin typeface="FreeSans"/>
                <a:ea typeface="FreeSans"/>
                <a:cs typeface="FreeSans"/>
              </a:defRPr>
            </a:lvl6pPr>
            <a:lvl7pPr>
              <a:defRPr sz="13500">
                <a:latin typeface="FreeSans"/>
                <a:ea typeface="FreeSans"/>
                <a:cs typeface="FreeSans"/>
              </a:defRPr>
            </a:lvl7pPr>
            <a:lvl8pPr>
              <a:defRPr sz="13500">
                <a:latin typeface="FreeSans"/>
                <a:ea typeface="FreeSans"/>
                <a:cs typeface="FreeSans"/>
              </a:defRPr>
            </a:lvl8pPr>
            <a:lvl9pPr>
              <a:defRPr sz="13500"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13000"/>
              <a:t>Benchmark</a:t>
            </a:r>
            <a:endParaRPr/>
          </a:p>
        </p:txBody>
      </p:sp>
      <p:sp>
        <p:nvSpPr>
          <p:cNvPr id="697950766" name="Text Placeholder 9"/>
          <p:cNvSpPr>
            <a:spLocks noGrp="1"/>
          </p:cNvSpPr>
          <p:nvPr>
            <p:ph type="body" sz="quarter" idx="14"/>
          </p:nvPr>
        </p:nvSpPr>
        <p:spPr bwMode="auto">
          <a:xfrm>
            <a:off x="7857010" y="2942550"/>
            <a:ext cx="4094667" cy="3818782"/>
          </a:xfrm>
        </p:spPr>
        <p:txBody>
          <a:bodyPr/>
          <a:lstStyle>
            <a:lvl1pPr>
              <a:defRPr sz="27000">
                <a:latin typeface="FreeSans"/>
                <a:ea typeface="FreeSans"/>
                <a:cs typeface="FreeSans"/>
              </a:defRPr>
            </a:lvl1pPr>
            <a:lvl2pPr>
              <a:defRPr sz="27000">
                <a:latin typeface="FreeSans"/>
                <a:ea typeface="FreeSans"/>
                <a:cs typeface="FreeSans"/>
              </a:defRPr>
            </a:lvl2pPr>
            <a:lvl3pPr>
              <a:defRPr sz="27000">
                <a:latin typeface="FreeSans"/>
                <a:ea typeface="FreeSans"/>
                <a:cs typeface="FreeSans"/>
              </a:defRPr>
            </a:lvl3pPr>
            <a:lvl4pPr>
              <a:defRPr sz="27000">
                <a:latin typeface="FreeSans"/>
                <a:ea typeface="FreeSans"/>
                <a:cs typeface="FreeSans"/>
              </a:defRPr>
            </a:lvl4pPr>
            <a:lvl5pPr>
              <a:defRPr sz="27000">
                <a:latin typeface="FreeSans"/>
                <a:ea typeface="FreeSans"/>
                <a:cs typeface="FreeSans"/>
              </a:defRPr>
            </a:lvl5pPr>
            <a:lvl6pPr>
              <a:defRPr sz="27000">
                <a:latin typeface="FreeSans"/>
                <a:ea typeface="FreeSans"/>
                <a:cs typeface="FreeSans"/>
              </a:defRPr>
            </a:lvl6pPr>
            <a:lvl7pPr>
              <a:defRPr sz="27000">
                <a:latin typeface="FreeSans"/>
                <a:ea typeface="FreeSans"/>
                <a:cs typeface="FreeSans"/>
              </a:defRPr>
            </a:lvl7pPr>
            <a:lvl8pPr>
              <a:defRPr sz="27000">
                <a:latin typeface="FreeSans"/>
                <a:ea typeface="FreeSans"/>
                <a:cs typeface="FreeSans"/>
              </a:defRPr>
            </a:lvl8pPr>
            <a:lvl9pPr>
              <a:defRPr sz="27000"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t>04</a:t>
            </a:r>
          </a:p>
        </p:txBody>
      </p:sp>
      <p:sp>
        <p:nvSpPr>
          <p:cNvPr id="1015089639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58782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799D962-001D-5BA3-48C5-A3440C61E632}" type="datetime1">
              <a:rPr lang="fr-FR"/>
              <a:t>08/05/2026</a:t>
            </a:fld>
            <a:endParaRPr/>
          </a:p>
        </p:txBody>
      </p:sp>
      <p:sp>
        <p:nvSpPr>
          <p:cNvPr id="19692666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180DB02B-4644-A97D-4A1A-D35B37A74FB1}" type="slidenum">
              <a:rPr lang="fr-FR">
                <a:latin typeface="FreeSans"/>
                <a:ea typeface="FreeSans"/>
                <a:cs typeface="FreeSans"/>
              </a:rPr>
              <a:t>127</a:t>
            </a:fld>
            <a:endParaRPr/>
          </a:p>
        </p:txBody>
      </p:sp>
      <p:sp>
        <p:nvSpPr>
          <p:cNvPr id="62633050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997861840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t>Benchmark ecosystem</a:t>
            </a:r>
          </a:p>
          <a:p>
            <a:pPr lvl="1">
              <a:defRPr/>
            </a:pPr>
            <a:r>
              <a:t>Datasets</a:t>
            </a:r>
          </a:p>
          <a:p>
            <a:pPr lvl="1">
              <a:defRPr/>
            </a:pPr>
            <a:r>
              <a:t>Quantitative analysis tools </a:t>
            </a:r>
          </a:p>
          <a:p>
            <a:pPr lvl="1"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Qualitative analysis tools</a:t>
            </a:r>
            <a:endParaRPr lang="fr-FR"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Visualization</a:t>
            </a:r>
            <a:endParaRPr lang="fr-FR"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Website</a:t>
            </a:r>
            <a:endParaRPr/>
          </a:p>
          <a:p>
            <a:pPr lvl="1">
              <a:defRPr/>
            </a:pPr>
            <a:endParaRPr/>
          </a:p>
        </p:txBody>
      </p:sp>
      <p:sp>
        <p:nvSpPr>
          <p:cNvPr id="1259218221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2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FF0000"/>
                </a:solidFill>
              </a:rPr>
              <a:t>B</a:t>
            </a:r>
            <a:r>
              <a:t>enchmark</a:t>
            </a:r>
          </a:p>
        </p:txBody>
      </p:sp>
      <p:pic>
        <p:nvPicPr>
          <p:cNvPr id="28403321" name="Image 484532479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6923229" y="1047735"/>
            <a:ext cx="4640034" cy="4640034"/>
          </a:xfrm>
          <a:prstGeom prst="rect">
            <a:avLst/>
          </a:prstGeom>
        </p:spPr>
      </p:pic>
      <p:sp>
        <p:nvSpPr>
          <p:cNvPr id="1002871849" name="ZoneTexte 1307126805"/>
          <p:cNvSpPr txBox="1"/>
          <p:nvPr/>
        </p:nvSpPr>
        <p:spPr bwMode="auto">
          <a:xfrm>
            <a:off x="7016298" y="5688729"/>
            <a:ext cx="4455336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u="sng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hlinkClick r:id="rId4"/>
              </a:rPr>
              <a:t>Link to the website</a:t>
            </a:r>
            <a:endParaRPr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913745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92992BC-DB25-4DE7-647A-D600C817B2AD}" type="datetime1">
              <a:rPr lang="fr-FR"/>
              <a:t>08/05/2026</a:t>
            </a:fld>
            <a:endParaRPr/>
          </a:p>
        </p:txBody>
      </p:sp>
      <p:sp>
        <p:nvSpPr>
          <p:cNvPr id="102612054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578622D-85C9-C3ED-A9CA-4A9C3BB6D727}" type="slidenum">
              <a:rPr lang="fr-FR">
                <a:latin typeface="FreeSans"/>
                <a:ea typeface="FreeSans"/>
                <a:cs typeface="FreeSans"/>
              </a:rPr>
              <a:t>128</a:t>
            </a:fld>
            <a:endParaRPr/>
          </a:p>
        </p:txBody>
      </p:sp>
      <p:sp>
        <p:nvSpPr>
          <p:cNvPr id="24213869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64424038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Benchmark ecosystem</a:t>
            </a:r>
            <a:r>
              <a:t> </a:t>
            </a:r>
          </a:p>
          <a:p>
            <a:pPr lvl="1">
              <a:defRPr/>
            </a:pPr>
            <a:r>
              <a:t>Datasets</a:t>
            </a:r>
          </a:p>
          <a:p>
            <a:pPr lvl="1">
              <a:defRPr/>
            </a:pPr>
            <a:r>
              <a:t>Quantitative analysis tools </a:t>
            </a:r>
          </a:p>
          <a:p>
            <a:pPr lvl="1"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Qualitative analysis tools</a:t>
            </a:r>
            <a:endParaRPr lang="fr-FR"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Visualization</a:t>
            </a:r>
            <a:endParaRPr lang="fr-FR"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Website</a:t>
            </a:r>
            <a:endParaRPr/>
          </a:p>
          <a:p>
            <a:pPr lvl="1">
              <a:defRPr/>
            </a:pPr>
            <a:endParaRPr/>
          </a:p>
        </p:txBody>
      </p:sp>
      <p:sp>
        <p:nvSpPr>
          <p:cNvPr id="837991880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FF0000"/>
                </a:solidFill>
              </a:rPr>
              <a:t>B</a:t>
            </a:r>
            <a:r>
              <a:t>enchmark</a:t>
            </a:r>
          </a:p>
        </p:txBody>
      </p:sp>
      <p:cxnSp>
        <p:nvCxnSpPr>
          <p:cNvPr id="1334371789" name="Connecteur droit 1324316015"/>
          <p:cNvCxnSpPr/>
          <p:nvPr/>
        </p:nvCxnSpPr>
        <p:spPr bwMode="auto">
          <a:xfrm flipV="1">
            <a:off x="4856311" y="2307850"/>
            <a:ext cx="775072" cy="0"/>
          </a:xfrm>
          <a:prstGeom prst="line">
            <a:avLst/>
          </a:prstGeom>
          <a:ln w="31750" cap="flat" cmpd="sng" algn="ctr">
            <a:solidFill>
              <a:schemeClr val="tx1">
                <a:lumMod val="74901"/>
                <a:lumOff val="25099"/>
              </a:schemeClr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0210641" name="ZoneTexte 302300645"/>
          <p:cNvSpPr txBox="1"/>
          <p:nvPr/>
        </p:nvSpPr>
        <p:spPr bwMode="auto">
          <a:xfrm>
            <a:off x="5631385" y="2055718"/>
            <a:ext cx="929225" cy="457558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>
                <a:solidFill>
                  <a:schemeClr val="tx1">
                    <a:lumMod val="75000"/>
                    <a:lumOff val="25000"/>
                  </a:schemeClr>
                </a:solidFill>
              </a:rPr>
              <a:t>Open</a:t>
            </a:r>
            <a:endParaRPr/>
          </a:p>
        </p:txBody>
      </p:sp>
      <p:cxnSp>
        <p:nvCxnSpPr>
          <p:cNvPr id="504982669" name="Connecteur droit 1217304660"/>
          <p:cNvCxnSpPr/>
          <p:nvPr/>
        </p:nvCxnSpPr>
        <p:spPr bwMode="auto">
          <a:xfrm flipV="1">
            <a:off x="4856311" y="2803336"/>
            <a:ext cx="775072" cy="0"/>
          </a:xfrm>
          <a:prstGeom prst="line">
            <a:avLst/>
          </a:prstGeom>
          <a:ln w="31750" cap="flat" cmpd="sng" algn="ctr">
            <a:solidFill>
              <a:schemeClr val="tx1">
                <a:lumMod val="74901"/>
                <a:lumOff val="25099"/>
              </a:schemeClr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10441" name="ZoneTexte 167391666"/>
          <p:cNvSpPr txBox="1"/>
          <p:nvPr/>
        </p:nvSpPr>
        <p:spPr bwMode="auto">
          <a:xfrm>
            <a:off x="5631385" y="2551204"/>
            <a:ext cx="929225" cy="457558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>
                <a:solidFill>
                  <a:schemeClr val="tx1">
                    <a:lumMod val="75000"/>
                    <a:lumOff val="25000"/>
                  </a:schemeClr>
                </a:solidFill>
              </a:rPr>
              <a:t>Open</a:t>
            </a:r>
            <a:endParaRPr/>
          </a:p>
        </p:txBody>
      </p:sp>
      <p:cxnSp>
        <p:nvCxnSpPr>
          <p:cNvPr id="561882599" name="Connecteur droit 1913808389"/>
          <p:cNvCxnSpPr/>
          <p:nvPr/>
        </p:nvCxnSpPr>
        <p:spPr bwMode="auto">
          <a:xfrm flipV="1">
            <a:off x="4856311" y="3298249"/>
            <a:ext cx="775072" cy="0"/>
          </a:xfrm>
          <a:prstGeom prst="line">
            <a:avLst/>
          </a:prstGeom>
          <a:ln w="31750" cap="flat" cmpd="sng" algn="ctr">
            <a:solidFill>
              <a:schemeClr val="tx1">
                <a:lumMod val="74901"/>
                <a:lumOff val="25099"/>
              </a:schemeClr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427702" name="ZoneTexte 1570356318"/>
          <p:cNvSpPr txBox="1"/>
          <p:nvPr/>
        </p:nvSpPr>
        <p:spPr bwMode="auto">
          <a:xfrm>
            <a:off x="5631385" y="3046116"/>
            <a:ext cx="929225" cy="457558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>
                <a:solidFill>
                  <a:schemeClr val="tx1">
                    <a:lumMod val="75000"/>
                    <a:lumOff val="25000"/>
                  </a:schemeClr>
                </a:solidFill>
              </a:rPr>
              <a:t>Open</a:t>
            </a:r>
            <a:endParaRPr/>
          </a:p>
        </p:txBody>
      </p:sp>
      <p:cxnSp>
        <p:nvCxnSpPr>
          <p:cNvPr id="2021664259" name="Connecteur droit 1258508441"/>
          <p:cNvCxnSpPr/>
          <p:nvPr/>
        </p:nvCxnSpPr>
        <p:spPr bwMode="auto">
          <a:xfrm flipV="1">
            <a:off x="4856311" y="3772692"/>
            <a:ext cx="775072" cy="0"/>
          </a:xfrm>
          <a:prstGeom prst="line">
            <a:avLst/>
          </a:prstGeom>
          <a:ln w="31750" cap="flat" cmpd="sng" algn="ctr">
            <a:solidFill>
              <a:schemeClr val="tx1">
                <a:lumMod val="74901"/>
                <a:lumOff val="25099"/>
              </a:schemeClr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344555" name="ZoneTexte 592221047"/>
          <p:cNvSpPr txBox="1"/>
          <p:nvPr/>
        </p:nvSpPr>
        <p:spPr bwMode="auto">
          <a:xfrm>
            <a:off x="5631385" y="3520559"/>
            <a:ext cx="929225" cy="457558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>
                <a:solidFill>
                  <a:schemeClr val="tx1">
                    <a:lumMod val="75000"/>
                    <a:lumOff val="25000"/>
                  </a:schemeClr>
                </a:solidFill>
              </a:rPr>
              <a:t>Open</a:t>
            </a:r>
            <a:endParaRPr/>
          </a:p>
        </p:txBody>
      </p:sp>
      <p:cxnSp>
        <p:nvCxnSpPr>
          <p:cNvPr id="588913650" name="Connecteur droit 2013427360"/>
          <p:cNvCxnSpPr/>
          <p:nvPr/>
        </p:nvCxnSpPr>
        <p:spPr bwMode="auto">
          <a:xfrm flipV="1">
            <a:off x="4856311" y="4248929"/>
            <a:ext cx="775072" cy="0"/>
          </a:xfrm>
          <a:prstGeom prst="line">
            <a:avLst/>
          </a:prstGeom>
          <a:ln w="31750" cap="flat" cmpd="sng" algn="ctr">
            <a:solidFill>
              <a:schemeClr val="tx1">
                <a:lumMod val="74901"/>
                <a:lumOff val="25099"/>
              </a:schemeClr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0922961" name="ZoneTexte 1668135168"/>
          <p:cNvSpPr txBox="1"/>
          <p:nvPr/>
        </p:nvSpPr>
        <p:spPr bwMode="auto">
          <a:xfrm>
            <a:off x="5631385" y="3996796"/>
            <a:ext cx="929225" cy="457558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>
                <a:solidFill>
                  <a:schemeClr val="tx1">
                    <a:lumMod val="75000"/>
                    <a:lumOff val="25000"/>
                  </a:schemeClr>
                </a:solidFill>
              </a:rPr>
              <a:t>Open</a:t>
            </a:r>
            <a:endParaRPr/>
          </a:p>
        </p:txBody>
      </p:sp>
      <p:pic>
        <p:nvPicPr>
          <p:cNvPr id="838184484" name="Image 843209878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6923230" y="1047735"/>
            <a:ext cx="4640034" cy="4640034"/>
          </a:xfrm>
          <a:prstGeom prst="rect">
            <a:avLst/>
          </a:prstGeom>
        </p:spPr>
      </p:pic>
      <p:sp>
        <p:nvSpPr>
          <p:cNvPr id="181016172" name="ZoneTexte 1810941427"/>
          <p:cNvSpPr txBox="1"/>
          <p:nvPr/>
        </p:nvSpPr>
        <p:spPr bwMode="auto">
          <a:xfrm>
            <a:off x="7016297" y="5688729"/>
            <a:ext cx="4456056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u="sng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hlinkClick r:id="rId4"/>
              </a:rPr>
              <a:t>Link to the website</a:t>
            </a:r>
            <a:endParaRPr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350882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EA9AA01-F66C-DE1A-798B-285F7F2DC944}" type="datetime1">
              <a:rPr lang="fr-FR"/>
              <a:t>08/05/2026</a:t>
            </a:fld>
            <a:endParaRPr/>
          </a:p>
        </p:txBody>
      </p:sp>
      <p:sp>
        <p:nvSpPr>
          <p:cNvPr id="142727218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C2950F5-BD08-627C-AD3D-3C8AE414A69B}" type="slidenum">
              <a:rPr lang="fr-FR">
                <a:latin typeface="FreeSans"/>
                <a:ea typeface="FreeSans"/>
                <a:cs typeface="FreeSans"/>
              </a:rPr>
              <a:t>129</a:t>
            </a:fld>
            <a:endParaRPr/>
          </a:p>
        </p:txBody>
      </p:sp>
      <p:sp>
        <p:nvSpPr>
          <p:cNvPr id="145402439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03541460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0"/>
            <a:ext cx="11264578" cy="4866901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t>Estimators</a:t>
            </a:r>
          </a:p>
          <a:p>
            <a:pPr lvl="1">
              <a:defRPr/>
            </a:pPr>
            <a:r>
              <a:t>Ponca </a:t>
            </a: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[MLG∗20]</a:t>
            </a:r>
            <a:r>
              <a:t> (also for kD-Tree)</a:t>
            </a:r>
          </a:p>
          <a:p>
            <a:pPr lvl="1">
              <a:defRPr/>
            </a:pPr>
            <a:r>
              <a:t>CGAL </a:t>
            </a: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[PC24]</a:t>
            </a:r>
            <a:r>
              <a:t> for JetFitting </a:t>
            </a:r>
          </a:p>
          <a:p>
            <a:pPr lvl="1">
              <a:defRPr/>
            </a:pPr>
            <a:r>
              <a:t>Eigen for the maths </a:t>
            </a:r>
          </a:p>
          <a:p>
            <a:pPr lvl="0">
              <a:defRPr/>
            </a:pPr>
            <a:r>
              <a:t>Visualization tools </a:t>
            </a:r>
          </a:p>
          <a:p>
            <a:pPr lvl="1">
              <a:defRPr/>
            </a:pPr>
            <a:r>
              <a:t>Polyscope</a:t>
            </a:r>
          </a:p>
          <a:p>
            <a:pPr lvl="0">
              <a:defRPr/>
            </a:pPr>
            <a:r>
              <a:t>Dataset generation</a:t>
            </a:r>
          </a:p>
          <a:p>
            <a:pPr lvl="1">
              <a:defRPr/>
            </a:pPr>
            <a:r>
              <a:t>DGtal </a:t>
            </a: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[DGt]</a:t>
            </a:r>
            <a:endParaRPr/>
          </a:p>
          <a:p>
            <a:pPr lvl="1">
              <a:defRPr/>
            </a:pPr>
            <a:r>
              <a:t>Helios++ </a:t>
            </a: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[WEW*22]</a:t>
            </a:r>
            <a:r>
              <a:t> for LiDAR-like noise</a:t>
            </a:r>
          </a:p>
        </p:txBody>
      </p:sp>
      <p:sp>
        <p:nvSpPr>
          <p:cNvPr id="1846940113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FF0000"/>
                </a:solidFill>
              </a:rPr>
              <a:t>B</a:t>
            </a:r>
            <a:r>
              <a:t>enchmark</a:t>
            </a:r>
          </a:p>
        </p:txBody>
      </p:sp>
      <p:pic>
        <p:nvPicPr>
          <p:cNvPr id="89646396" name="Image 994166256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6923229" y="1047735"/>
            <a:ext cx="4640034" cy="4640034"/>
          </a:xfrm>
          <a:prstGeom prst="rect">
            <a:avLst/>
          </a:prstGeom>
        </p:spPr>
      </p:pic>
      <p:sp>
        <p:nvSpPr>
          <p:cNvPr id="2101275669" name="ZoneTexte 1974141987"/>
          <p:cNvSpPr txBox="1"/>
          <p:nvPr/>
        </p:nvSpPr>
        <p:spPr bwMode="auto">
          <a:xfrm>
            <a:off x="7016297" y="5688729"/>
            <a:ext cx="4456776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u="sng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hlinkClick r:id="rId4"/>
              </a:rPr>
              <a:t>Link to the website</a:t>
            </a:r>
            <a:endParaRPr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041701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2CAEFE4-57F0-4FAD-47D8-FCAC75C21F61}" type="datetime1">
              <a:rPr lang="fr-FR"/>
              <a:t>08/05/2026</a:t>
            </a:fld>
            <a:endParaRPr/>
          </a:p>
        </p:txBody>
      </p:sp>
      <p:sp>
        <p:nvSpPr>
          <p:cNvPr id="181780207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5CAC408-049C-AD2B-5668-4818F07D8DEF}" type="slidenum">
              <a:rPr lang="fr-FR">
                <a:latin typeface="FreeSans"/>
                <a:ea typeface="FreeSans"/>
                <a:cs typeface="FreeSans"/>
              </a:rPr>
              <a:t>13</a:t>
            </a:fld>
            <a:endParaRPr/>
          </a:p>
        </p:txBody>
      </p:sp>
      <p:sp>
        <p:nvSpPr>
          <p:cNvPr id="1786381254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83010683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t>Depth map 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(RGBD)</a:t>
            </a:r>
            <a:endParaRPr/>
          </a:p>
          <a:p>
            <a:pPr>
              <a:defRPr/>
            </a:pPr>
            <a:r>
              <a:t>Photogrammetry</a:t>
            </a:r>
          </a:p>
          <a:p>
            <a:pPr>
              <a:defRPr/>
            </a:pPr>
            <a:endParaRPr/>
          </a:p>
        </p:txBody>
      </p:sp>
      <p:sp>
        <p:nvSpPr>
          <p:cNvPr id="913334242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3D point clouds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Acquisition processes</a:t>
            </a:r>
            <a:endParaRPr sz="3800"/>
          </a:p>
        </p:txBody>
      </p:sp>
      <p:pic>
        <p:nvPicPr>
          <p:cNvPr id="1076405391" name="Image 301070006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277099" y="781050"/>
            <a:ext cx="4326300" cy="3317473"/>
          </a:xfrm>
          <a:prstGeom prst="rect">
            <a:avLst/>
          </a:prstGeom>
        </p:spPr>
      </p:pic>
      <p:pic>
        <p:nvPicPr>
          <p:cNvPr id="1441099005" name="Image 1838258846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6534150" y="1317046"/>
            <a:ext cx="4688249" cy="3159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8675631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FCEAA84-7A64-8C83-389F-F6F713A800FE}" type="datetime1">
              <a:rPr lang="fr-FR"/>
              <a:t>08/05/2026</a:t>
            </a:fld>
            <a:endParaRPr/>
          </a:p>
        </p:txBody>
      </p:sp>
      <p:sp>
        <p:nvSpPr>
          <p:cNvPr id="144929593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1E8F9067-4BE8-9292-7876-D355504C7380}" type="slidenum">
              <a:rPr lang="fr-FR">
                <a:latin typeface="FreeSans"/>
                <a:ea typeface="FreeSans"/>
                <a:cs typeface="FreeSans"/>
              </a:rPr>
              <a:t>130</a:t>
            </a:fld>
            <a:endParaRPr/>
          </a:p>
        </p:txBody>
      </p:sp>
      <p:sp>
        <p:nvSpPr>
          <p:cNvPr id="190367485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316601547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>
                <a:solidFill>
                  <a:srgbClr val="FF0000"/>
                </a:solidFill>
              </a:rPr>
              <a:t>B</a:t>
            </a:r>
            <a:r>
              <a:t>enchmark - Datasets</a:t>
            </a:r>
          </a:p>
        </p:txBody>
      </p:sp>
      <p:pic>
        <p:nvPicPr>
          <p:cNvPr id="1332655414" name="Image 97539829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837225" y="1096284"/>
            <a:ext cx="10517545" cy="5142163"/>
          </a:xfrm>
          <a:prstGeom prst="rect">
            <a:avLst/>
          </a:prstGeom>
        </p:spPr>
      </p:pic>
      <p:sp>
        <p:nvSpPr>
          <p:cNvPr id="752113470" name="ZoneTexte 1288405784"/>
          <p:cNvSpPr txBox="1"/>
          <p:nvPr/>
        </p:nvSpPr>
        <p:spPr bwMode="auto">
          <a:xfrm rot="16199932">
            <a:off x="200425" y="2171065"/>
            <a:ext cx="1464456" cy="5185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800">
                <a:latin typeface="FreeSans"/>
                <a:ea typeface="FreeSans"/>
                <a:cs typeface="FreeSans"/>
              </a:rPr>
              <a:t>Artifacts</a:t>
            </a:r>
            <a:endParaRPr sz="2800"/>
          </a:p>
        </p:txBody>
      </p:sp>
      <p:sp>
        <p:nvSpPr>
          <p:cNvPr id="868417544" name="ZoneTexte 953053170"/>
          <p:cNvSpPr txBox="1"/>
          <p:nvPr/>
        </p:nvSpPr>
        <p:spPr bwMode="auto">
          <a:xfrm>
            <a:off x="6935341" y="5802630"/>
            <a:ext cx="3788658" cy="5185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800">
                <a:latin typeface="FreeSans"/>
                <a:ea typeface="FreeSans"/>
                <a:cs typeface="FreeSans"/>
              </a:rPr>
              <a:t>Geometrical complexity</a:t>
            </a: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037653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C4A178A-4BD1-57A8-1D0F-FEDF5A557AAE}" type="datetime1">
              <a:rPr lang="fr-FR"/>
              <a:t>08/05/2026</a:t>
            </a:fld>
            <a:endParaRPr/>
          </a:p>
        </p:txBody>
      </p:sp>
      <p:sp>
        <p:nvSpPr>
          <p:cNvPr id="200971819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75AB28F7-24C1-9D18-F158-9F3CA0942DFE}" type="slidenum">
              <a:rPr lang="fr-FR">
                <a:latin typeface="FreeSans"/>
                <a:ea typeface="FreeSans"/>
                <a:cs typeface="FreeSans"/>
              </a:rPr>
              <a:t>131</a:t>
            </a:fld>
            <a:endParaRPr/>
          </a:p>
        </p:txBody>
      </p:sp>
      <p:sp>
        <p:nvSpPr>
          <p:cNvPr id="47566274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936958438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381115" y="482570"/>
            <a:ext cx="10810872" cy="527476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buFont typeface="Arial"/>
              <a:buChar char="•"/>
              <a:defRPr sz="2800"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 sz="2400">
                <a:latin typeface="FreeSans"/>
                <a:ea typeface="FreeSans"/>
                <a:cs typeface="FreeSans"/>
              </a:defRPr>
            </a:lvl2pPr>
            <a:lvl3pPr>
              <a:defRPr>
                <a:latin typeface="FreeSans"/>
                <a:ea typeface="FreeSans"/>
                <a:cs typeface="FreeSans"/>
              </a:defRPr>
            </a:lvl3pPr>
            <a:lvl4pPr>
              <a:defRPr>
                <a:latin typeface="FreeSans"/>
                <a:ea typeface="FreeSans"/>
                <a:cs typeface="FreeSans"/>
              </a:defRPr>
            </a:lvl4pPr>
            <a:lvl5pPr>
              <a:defRPr>
                <a:latin typeface="FreeSans"/>
                <a:ea typeface="FreeSans"/>
                <a:cs typeface="FreeSans"/>
              </a:defRPr>
            </a:lvl5pPr>
            <a:lvl6pPr>
              <a:defRPr>
                <a:latin typeface="FreeSans"/>
                <a:ea typeface="FreeSans"/>
                <a:cs typeface="FreeSans"/>
              </a:defRPr>
            </a:lvl6pPr>
            <a:lvl7pPr>
              <a:defRPr>
                <a:latin typeface="FreeSans"/>
                <a:ea typeface="FreeSans"/>
                <a:cs typeface="FreeSans"/>
              </a:defRPr>
            </a:lvl7pPr>
            <a:lvl8pPr>
              <a:defRPr>
                <a:latin typeface="FreeSans"/>
                <a:ea typeface="FreeSans"/>
                <a:cs typeface="FreeSans"/>
              </a:defRPr>
            </a:lvl8pPr>
            <a:lvl9pPr>
              <a:defRPr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t>Base of our benchmarking tool</a:t>
            </a:r>
          </a:p>
          <a:p>
            <a:pPr>
              <a:defRPr/>
            </a:pPr>
            <a:r>
              <a:t>Samples of implicit polynomial surfaces</a:t>
            </a:r>
          </a:p>
          <a:p>
            <a:pPr lvl="1">
              <a:defRPr/>
            </a:pPr>
            <a:r>
              <a:t>Generated with DGtal </a:t>
            </a: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[DGt]</a:t>
            </a:r>
            <a:endParaRPr/>
          </a:p>
          <a:p>
            <a:pPr lvl="1">
              <a:defRPr/>
            </a:pPr>
            <a:endParaRPr/>
          </a:p>
          <a:p>
            <a:pPr>
              <a:defRPr/>
            </a:pPr>
            <a:r>
              <a:t>Ground-truth</a:t>
            </a:r>
          </a:p>
          <a:p>
            <a:pPr lvl="1">
              <a:defRPr/>
            </a:pPr>
            <a:r>
              <a:t>Weingarten maps</a:t>
            </a:r>
          </a:p>
        </p:txBody>
      </p:sp>
      <p:sp>
        <p:nvSpPr>
          <p:cNvPr id="1659010548" name="Text Placeholder 9"/>
          <p:cNvSpPr>
            <a:spLocks noGrp="1"/>
          </p:cNvSpPr>
          <p:nvPr>
            <p:ph type="body" sz="quarter" idx="13"/>
          </p:nvPr>
        </p:nvSpPr>
        <p:spPr bwMode="auto">
          <a:xfrm rot="16199932">
            <a:off x="-2514002" y="2524925"/>
            <a:ext cx="5867183" cy="839574"/>
          </a:xfrm>
        </p:spPr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>
                <a:solidFill>
                  <a:schemeClr val="bg1">
                    <a:lumMod val="65000"/>
                  </a:schemeClr>
                </a:solidFill>
              </a:rPr>
              <a:t>Datasets</a:t>
            </a:r>
            <a:r>
              <a:t> – DGtal</a:t>
            </a:r>
          </a:p>
        </p:txBody>
      </p:sp>
      <p:pic>
        <p:nvPicPr>
          <p:cNvPr id="1000019555" name="Image 138073862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713032" y="2519169"/>
            <a:ext cx="1558449" cy="2008283"/>
          </a:xfrm>
          <a:prstGeom prst="rect">
            <a:avLst/>
          </a:prstGeom>
        </p:spPr>
      </p:pic>
      <p:pic>
        <p:nvPicPr>
          <p:cNvPr id="1906322152" name="Image 523601130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8820591" y="2446615"/>
            <a:ext cx="1642612" cy="2080836"/>
          </a:xfrm>
          <a:prstGeom prst="rect">
            <a:avLst/>
          </a:prstGeom>
        </p:spPr>
      </p:pic>
      <p:pic>
        <p:nvPicPr>
          <p:cNvPr id="1867606672" name="Image 1029218537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9859117" y="2519169"/>
            <a:ext cx="1654221" cy="1828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5175731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96D9CE9-3A48-7C7C-6474-2124B3793707}" type="datetime1">
              <a:rPr lang="fr-FR"/>
              <a:t>08/05/2026</a:t>
            </a:fld>
            <a:endParaRPr/>
          </a:p>
        </p:txBody>
      </p:sp>
      <p:sp>
        <p:nvSpPr>
          <p:cNvPr id="125837935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5D987B7-3441-052D-A288-40175F52F5D6}" type="slidenum">
              <a:rPr lang="fr-FR">
                <a:latin typeface="FreeSans"/>
                <a:ea typeface="FreeSans"/>
                <a:cs typeface="FreeSans"/>
              </a:rPr>
              <a:t>132</a:t>
            </a:fld>
            <a:endParaRPr/>
          </a:p>
        </p:txBody>
      </p:sp>
      <p:sp>
        <p:nvSpPr>
          <p:cNvPr id="78787198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847989745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381115" y="482570"/>
            <a:ext cx="10810872" cy="504192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buFont typeface="Arial"/>
              <a:buChar char="•"/>
              <a:defRPr sz="2800"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 sz="2400">
                <a:latin typeface="FreeSans"/>
                <a:ea typeface="FreeSans"/>
                <a:cs typeface="FreeSans"/>
              </a:defRPr>
            </a:lvl2pPr>
            <a:lvl3pPr>
              <a:defRPr>
                <a:latin typeface="FreeSans"/>
                <a:ea typeface="FreeSans"/>
                <a:cs typeface="FreeSans"/>
              </a:defRPr>
            </a:lvl3pPr>
            <a:lvl4pPr>
              <a:defRPr>
                <a:latin typeface="FreeSans"/>
                <a:ea typeface="FreeSans"/>
                <a:cs typeface="FreeSans"/>
              </a:defRPr>
            </a:lvl4pPr>
            <a:lvl5pPr>
              <a:defRPr>
                <a:latin typeface="FreeSans"/>
                <a:ea typeface="FreeSans"/>
                <a:cs typeface="FreeSans"/>
              </a:defRPr>
            </a:lvl5pPr>
            <a:lvl6pPr>
              <a:defRPr>
                <a:latin typeface="FreeSans"/>
                <a:ea typeface="FreeSans"/>
                <a:cs typeface="FreeSans"/>
              </a:defRPr>
            </a:lvl6pPr>
            <a:lvl7pPr>
              <a:defRPr>
                <a:latin typeface="FreeSans"/>
                <a:ea typeface="FreeSans"/>
                <a:cs typeface="FreeSans"/>
              </a:defRPr>
            </a:lvl7pPr>
            <a:lvl8pPr>
              <a:defRPr>
                <a:latin typeface="FreeSans"/>
                <a:ea typeface="FreeSans"/>
                <a:cs typeface="FreeSans"/>
              </a:defRPr>
            </a:lvl8pPr>
            <a:lvl9pPr>
              <a:defRPr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t>Coming from the ABC dataset [KMJ*19]</a:t>
            </a:r>
          </a:p>
          <a:p>
            <a:pPr>
              <a:defRPr/>
            </a:pPr>
            <a:r>
              <a:t>Sampled from the meshes</a:t>
            </a:r>
          </a:p>
          <a:p>
            <a:pPr lvl="1">
              <a:defRPr/>
            </a:pPr>
            <a:r>
              <a:t>Poisson disk sampling </a:t>
            </a: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[Yuk15]</a:t>
            </a:r>
            <a:endParaRPr/>
          </a:p>
          <a:p>
            <a:pPr lvl="1">
              <a:defRPr/>
            </a:pPr>
            <a:endParaRPr/>
          </a:p>
          <a:p>
            <a:pPr lvl="0">
              <a:defRPr/>
            </a:pPr>
            <a:r>
              <a:t>Ground-truth</a:t>
            </a:r>
          </a:p>
          <a:p>
            <a:pPr lvl="1">
              <a:defRPr/>
            </a:pPr>
            <a:r>
              <a:t>Normals</a:t>
            </a:r>
          </a:p>
        </p:txBody>
      </p:sp>
      <p:sp>
        <p:nvSpPr>
          <p:cNvPr id="1056690089" name="Text Placeholder 9"/>
          <p:cNvSpPr>
            <a:spLocks noGrp="1"/>
          </p:cNvSpPr>
          <p:nvPr>
            <p:ph type="body" sz="quarter" idx="13"/>
          </p:nvPr>
        </p:nvSpPr>
        <p:spPr bwMode="auto">
          <a:xfrm rot="16199932">
            <a:off x="-2514002" y="2524925"/>
            <a:ext cx="5867183" cy="839574"/>
          </a:xfrm>
        </p:spPr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>
                <a:solidFill>
                  <a:schemeClr val="bg1">
                    <a:lumMod val="65000"/>
                  </a:schemeClr>
                </a:solidFill>
              </a:rPr>
              <a:t>Datasets</a:t>
            </a:r>
            <a:r>
              <a:t> – CAD</a:t>
            </a:r>
          </a:p>
        </p:txBody>
      </p:sp>
      <p:pic>
        <p:nvPicPr>
          <p:cNvPr id="1045003901" name="Image 2130285975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8034492" y="2448904"/>
            <a:ext cx="844119" cy="2089542"/>
          </a:xfrm>
          <a:prstGeom prst="rect">
            <a:avLst/>
          </a:prstGeom>
        </p:spPr>
      </p:pic>
      <p:pic>
        <p:nvPicPr>
          <p:cNvPr id="684009651" name="Image 1901757253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8456553" y="2840693"/>
            <a:ext cx="1790622" cy="1305963"/>
          </a:xfrm>
          <a:prstGeom prst="rect">
            <a:avLst/>
          </a:prstGeom>
        </p:spPr>
      </p:pic>
      <p:pic>
        <p:nvPicPr>
          <p:cNvPr id="1742530455" name="Image 1144502824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9737148" y="2772492"/>
            <a:ext cx="1749992" cy="1442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547244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EC4C383-553C-04FD-6E51-12A034377A13}" type="datetime1">
              <a:rPr lang="fr-FR"/>
              <a:t>08/05/2026</a:t>
            </a:fld>
            <a:endParaRPr/>
          </a:p>
        </p:txBody>
      </p:sp>
      <p:sp>
        <p:nvSpPr>
          <p:cNvPr id="101669365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71D95FDF-B7F9-7F41-E829-328D30A6C74C}" type="slidenum">
              <a:rPr lang="fr-FR">
                <a:latin typeface="FreeSans"/>
                <a:ea typeface="FreeSans"/>
                <a:cs typeface="FreeSans"/>
              </a:rPr>
              <a:t>133</a:t>
            </a:fld>
            <a:endParaRPr/>
          </a:p>
        </p:txBody>
      </p:sp>
      <p:sp>
        <p:nvSpPr>
          <p:cNvPr id="198290960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86957528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381115" y="482571"/>
            <a:ext cx="10810872" cy="502076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buFont typeface="Arial"/>
              <a:buChar char="•"/>
              <a:defRPr sz="2800"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 sz="2400">
                <a:latin typeface="FreeSans"/>
                <a:ea typeface="FreeSans"/>
                <a:cs typeface="FreeSans"/>
              </a:defRPr>
            </a:lvl2pPr>
            <a:lvl3pPr>
              <a:defRPr>
                <a:latin typeface="FreeSans"/>
                <a:ea typeface="FreeSans"/>
                <a:cs typeface="FreeSans"/>
              </a:defRPr>
            </a:lvl3pPr>
            <a:lvl4pPr>
              <a:defRPr>
                <a:latin typeface="FreeSans"/>
                <a:ea typeface="FreeSans"/>
                <a:cs typeface="FreeSans"/>
              </a:defRPr>
            </a:lvl4pPr>
            <a:lvl5pPr>
              <a:defRPr>
                <a:latin typeface="FreeSans"/>
                <a:ea typeface="FreeSans"/>
                <a:cs typeface="FreeSans"/>
              </a:defRPr>
            </a:lvl5pPr>
            <a:lvl6pPr>
              <a:defRPr>
                <a:latin typeface="FreeSans"/>
                <a:ea typeface="FreeSans"/>
                <a:cs typeface="FreeSans"/>
              </a:defRPr>
            </a:lvl6pPr>
            <a:lvl7pPr>
              <a:defRPr>
                <a:latin typeface="FreeSans"/>
                <a:ea typeface="FreeSans"/>
                <a:cs typeface="FreeSans"/>
              </a:defRPr>
            </a:lvl7pPr>
            <a:lvl8pPr>
              <a:defRPr>
                <a:latin typeface="FreeSans"/>
                <a:ea typeface="FreeSans"/>
                <a:cs typeface="FreeSans"/>
              </a:defRPr>
            </a:lvl8pPr>
            <a:lvl9pPr>
              <a:defRPr>
                <a:latin typeface="FreeSans"/>
                <a:ea typeface="FreeSans"/>
                <a:cs typeface="FreeSans"/>
              </a:defRPr>
            </a:lvl9pPr>
          </a:lstStyle>
          <a:p>
            <a:pPr lvl="0">
              <a:defRPr/>
            </a:pPr>
            <a:r>
              <a:rPr lang="fr-FR" sz="32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LiDAR-like density variation </a:t>
            </a:r>
            <a:endParaRPr lang="fr-FR" sz="32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Helios++ [WEW*22]</a:t>
            </a: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endParaRPr sz="2800"/>
          </a:p>
          <a:p>
            <a:pPr lvl="0">
              <a:defRPr/>
            </a:pPr>
            <a:r>
              <a:rPr lang="fr-FR" sz="32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Over the DGtal dataset</a:t>
            </a:r>
            <a:endParaRPr lang="fr-FR" sz="32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>
              <a:defRPr/>
            </a:pPr>
            <a:r>
              <a:rPr lang="fr-FR" sz="32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Over the ABC dataset</a:t>
            </a:r>
            <a:endParaRPr sz="2800"/>
          </a:p>
          <a:p>
            <a:pPr lvl="0">
              <a:defRPr/>
            </a:pPr>
            <a:endParaRPr sz="2800"/>
          </a:p>
          <a:p>
            <a:pPr>
              <a:defRPr/>
            </a:pPr>
            <a:endParaRPr/>
          </a:p>
        </p:txBody>
      </p:sp>
      <p:sp>
        <p:nvSpPr>
          <p:cNvPr id="1263648710" name="Text Placeholder 9"/>
          <p:cNvSpPr>
            <a:spLocks noGrp="1"/>
          </p:cNvSpPr>
          <p:nvPr>
            <p:ph type="body" sz="quarter" idx="13"/>
          </p:nvPr>
        </p:nvSpPr>
        <p:spPr bwMode="auto">
          <a:xfrm rot="16199932">
            <a:off x="-2514002" y="2524925"/>
            <a:ext cx="5867183" cy="839574"/>
          </a:xfrm>
        </p:spPr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>
                <a:solidFill>
                  <a:schemeClr val="bg1">
                    <a:lumMod val="65000"/>
                  </a:schemeClr>
                </a:solidFill>
              </a:rPr>
              <a:t>Datasets</a:t>
            </a:r>
            <a:r>
              <a:t> – Helios</a:t>
            </a:r>
          </a:p>
        </p:txBody>
      </p:sp>
      <p:pic>
        <p:nvPicPr>
          <p:cNvPr id="432830585" name="Image 1989639340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713033" y="1867322"/>
            <a:ext cx="1719213" cy="2089542"/>
          </a:xfrm>
          <a:prstGeom prst="rect">
            <a:avLst/>
          </a:prstGeom>
        </p:spPr>
      </p:pic>
      <p:pic>
        <p:nvPicPr>
          <p:cNvPr id="1885880416" name="Image 2144019400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8622549" y="1955000"/>
            <a:ext cx="1619397" cy="1758699"/>
          </a:xfrm>
          <a:prstGeom prst="rect">
            <a:avLst/>
          </a:prstGeom>
        </p:spPr>
      </p:pic>
      <p:pic>
        <p:nvPicPr>
          <p:cNvPr id="298695682" name="Image 929410381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9641899" y="1981119"/>
            <a:ext cx="1575864" cy="1732578"/>
          </a:xfrm>
          <a:prstGeom prst="rect">
            <a:avLst/>
          </a:prstGeom>
        </p:spPr>
      </p:pic>
      <p:pic>
        <p:nvPicPr>
          <p:cNvPr id="1440878870" name="Image 1841567422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7713033" y="3566230"/>
            <a:ext cx="1567157" cy="2008283"/>
          </a:xfrm>
          <a:prstGeom prst="rect">
            <a:avLst/>
          </a:prstGeom>
        </p:spPr>
      </p:pic>
      <p:pic>
        <p:nvPicPr>
          <p:cNvPr id="1470548089" name="Image 926076771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>
            <a:off x="8820594" y="3493677"/>
            <a:ext cx="1642612" cy="2080836"/>
          </a:xfrm>
          <a:prstGeom prst="rect">
            <a:avLst/>
          </a:prstGeom>
        </p:spPr>
      </p:pic>
      <p:pic>
        <p:nvPicPr>
          <p:cNvPr id="920878670" name="Image 1238153025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>
            <a:off x="9853314" y="3566230"/>
            <a:ext cx="1660025" cy="1819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56736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62911246-BA20-A111-A7BB-0DB9D86534C2}" type="datetime1">
              <a:rPr lang="fr-FR"/>
              <a:t>08/05/2026</a:t>
            </a:fld>
            <a:endParaRPr/>
          </a:p>
        </p:txBody>
      </p:sp>
      <p:sp>
        <p:nvSpPr>
          <p:cNvPr id="8861169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1B66E37D-AE5E-F183-CE0F-B46F58B8BCC0}" type="slidenum">
              <a:rPr lang="fr-FR">
                <a:latin typeface="FreeSans"/>
                <a:ea typeface="FreeSans"/>
                <a:cs typeface="FreeSans"/>
              </a:rPr>
              <a:t>134</a:t>
            </a:fld>
            <a:endParaRPr/>
          </a:p>
        </p:txBody>
      </p:sp>
      <p:sp>
        <p:nvSpPr>
          <p:cNvPr id="209891008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894257486" name="Text Placeholder 9"/>
          <p:cNvSpPr>
            <a:spLocks noGrp="1"/>
          </p:cNvSpPr>
          <p:nvPr>
            <p:ph type="body" sz="quarter" idx="13"/>
          </p:nvPr>
        </p:nvSpPr>
        <p:spPr bwMode="auto">
          <a:xfrm rot="16199932">
            <a:off x="-2514002" y="2524925"/>
            <a:ext cx="5867183" cy="839574"/>
          </a:xfrm>
        </p:spPr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>
                <a:solidFill>
                  <a:schemeClr val="bg1">
                    <a:lumMod val="65000"/>
                  </a:schemeClr>
                </a:solidFill>
              </a:rPr>
              <a:t>Datasets</a:t>
            </a:r>
            <a:r>
              <a:t> – Helios</a:t>
            </a:r>
          </a:p>
        </p:txBody>
      </p:sp>
      <p:pic>
        <p:nvPicPr>
          <p:cNvPr id="1358420826" name="Image 65455379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2086699" y="1443496"/>
            <a:ext cx="8018590" cy="3970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820028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5E096401-361B-33E8-C8B6-5B917D1CCF78}" type="datetime1">
              <a:rPr lang="fr-FR"/>
              <a:t>08/05/2026</a:t>
            </a:fld>
            <a:endParaRPr/>
          </a:p>
        </p:txBody>
      </p:sp>
      <p:sp>
        <p:nvSpPr>
          <p:cNvPr id="149261410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1B243AAF-AA3E-F997-D781-2817387F0C67}" type="slidenum">
              <a:rPr lang="fr-FR">
                <a:latin typeface="FreeSans"/>
                <a:ea typeface="FreeSans"/>
                <a:cs typeface="FreeSans"/>
              </a:rPr>
              <a:t>135</a:t>
            </a:fld>
            <a:endParaRPr/>
          </a:p>
        </p:txBody>
      </p:sp>
      <p:sp>
        <p:nvSpPr>
          <p:cNvPr id="90116604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09220625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381115" y="482570"/>
            <a:ext cx="10810872" cy="5317095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buFont typeface="Arial"/>
              <a:buChar char="•"/>
              <a:defRPr sz="2800"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 sz="2400">
                <a:latin typeface="FreeSans"/>
                <a:ea typeface="FreeSans"/>
                <a:cs typeface="FreeSans"/>
              </a:defRPr>
            </a:lvl2pPr>
            <a:lvl3pPr>
              <a:defRPr>
                <a:latin typeface="FreeSans"/>
                <a:ea typeface="FreeSans"/>
                <a:cs typeface="FreeSans"/>
              </a:defRPr>
            </a:lvl3pPr>
            <a:lvl4pPr>
              <a:defRPr>
                <a:latin typeface="FreeSans"/>
                <a:ea typeface="FreeSans"/>
                <a:cs typeface="FreeSans"/>
              </a:defRPr>
            </a:lvl4pPr>
            <a:lvl5pPr>
              <a:defRPr>
                <a:latin typeface="FreeSans"/>
                <a:ea typeface="FreeSans"/>
                <a:cs typeface="FreeSans"/>
              </a:defRPr>
            </a:lvl5pPr>
            <a:lvl6pPr>
              <a:defRPr>
                <a:latin typeface="FreeSans"/>
                <a:ea typeface="FreeSans"/>
                <a:cs typeface="FreeSans"/>
              </a:defRPr>
            </a:lvl6pPr>
            <a:lvl7pPr>
              <a:defRPr>
                <a:latin typeface="FreeSans"/>
                <a:ea typeface="FreeSans"/>
                <a:cs typeface="FreeSans"/>
              </a:defRPr>
            </a:lvl7pPr>
            <a:lvl8pPr>
              <a:defRPr>
                <a:latin typeface="FreeSans"/>
                <a:ea typeface="FreeSans"/>
                <a:cs typeface="FreeSans"/>
              </a:defRPr>
            </a:lvl8pPr>
            <a:lvl9pPr>
              <a:defRPr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t>Widely used in deep learning</a:t>
            </a:r>
          </a:p>
          <a:p>
            <a:pPr>
              <a:defRPr/>
            </a:pPr>
            <a:r>
              <a:t>Test set of PCPNet Dataset</a:t>
            </a:r>
          </a:p>
          <a:p>
            <a:pPr lvl="1">
              <a:defRPr/>
            </a:pPr>
            <a:endParaRPr/>
          </a:p>
          <a:p>
            <a:pPr>
              <a:defRPr/>
            </a:pPr>
            <a:r>
              <a:t>Ground-truth</a:t>
            </a:r>
          </a:p>
          <a:p>
            <a:pPr lvl="1"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(mesh-estimated)</a:t>
            </a:r>
            <a:r>
              <a:t> curvatures </a:t>
            </a:r>
          </a:p>
          <a:p>
            <a:pPr lvl="1">
              <a:defRPr/>
            </a:pPr>
            <a:r>
              <a:t>Normals</a:t>
            </a:r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</p:txBody>
      </p:sp>
      <p:sp>
        <p:nvSpPr>
          <p:cNvPr id="348200947" name="Text Placeholder 9"/>
          <p:cNvSpPr>
            <a:spLocks noGrp="1"/>
          </p:cNvSpPr>
          <p:nvPr>
            <p:ph type="body" sz="quarter" idx="13"/>
          </p:nvPr>
        </p:nvSpPr>
        <p:spPr bwMode="auto">
          <a:xfrm rot="16199932">
            <a:off x="-2514002" y="2524925"/>
            <a:ext cx="5867183" cy="839574"/>
          </a:xfrm>
        </p:spPr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>
                <a:solidFill>
                  <a:schemeClr val="bg1">
                    <a:lumMod val="65000"/>
                  </a:schemeClr>
                </a:solidFill>
              </a:rPr>
              <a:t>Datasets</a:t>
            </a:r>
            <a:r>
              <a:t> – PCPNet</a:t>
            </a:r>
          </a:p>
        </p:txBody>
      </p:sp>
      <p:pic>
        <p:nvPicPr>
          <p:cNvPr id="275183762" name="Image 2032601643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882120" y="2625327"/>
            <a:ext cx="1895099" cy="1880588"/>
          </a:xfrm>
          <a:prstGeom prst="rect">
            <a:avLst/>
          </a:prstGeom>
        </p:spPr>
      </p:pic>
      <p:pic>
        <p:nvPicPr>
          <p:cNvPr id="565835968" name="Image 908216276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9587682" y="2384220"/>
            <a:ext cx="641013" cy="2089542"/>
          </a:xfrm>
          <a:prstGeom prst="rect">
            <a:avLst/>
          </a:prstGeom>
        </p:spPr>
      </p:pic>
      <p:pic>
        <p:nvPicPr>
          <p:cNvPr id="731225476" name="Image 260412336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0228698" y="2384220"/>
            <a:ext cx="918929" cy="2089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459893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C4A3DDF-D578-08CA-30BF-876830B6CE93}" type="datetime1">
              <a:rPr lang="fr-FR"/>
              <a:t>08/05/2026</a:t>
            </a:fld>
            <a:endParaRPr/>
          </a:p>
        </p:txBody>
      </p:sp>
      <p:sp>
        <p:nvSpPr>
          <p:cNvPr id="58761586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BFDB6AC-F335-D909-4528-6588F3806C34}" type="slidenum">
              <a:rPr lang="fr-FR">
                <a:latin typeface="FreeSans"/>
                <a:ea typeface="FreeSans"/>
                <a:cs typeface="FreeSans"/>
              </a:rPr>
              <a:t>136</a:t>
            </a:fld>
            <a:endParaRPr/>
          </a:p>
        </p:txBody>
      </p:sp>
      <p:sp>
        <p:nvSpPr>
          <p:cNvPr id="1083118024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</a:p>
        </p:txBody>
      </p:sp>
      <p:sp>
        <p:nvSpPr>
          <p:cNvPr id="1680044468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381114" y="482569"/>
            <a:ext cx="10810872" cy="5211261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>
            <a:lvl1pPr>
              <a:lnSpc>
                <a:spcPct val="114999"/>
              </a:lnSpc>
              <a:buFont typeface="Arial"/>
              <a:buChar char="•"/>
              <a:defRPr sz="2800"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 sz="2400">
                <a:latin typeface="FreeSans"/>
                <a:ea typeface="FreeSans"/>
                <a:cs typeface="FreeSans"/>
              </a:defRPr>
            </a:lvl2pPr>
            <a:lvl3pPr>
              <a:defRPr>
                <a:latin typeface="FreeSans"/>
                <a:ea typeface="FreeSans"/>
                <a:cs typeface="FreeSans"/>
              </a:defRPr>
            </a:lvl3pPr>
            <a:lvl4pPr>
              <a:defRPr>
                <a:latin typeface="FreeSans"/>
                <a:ea typeface="FreeSans"/>
                <a:cs typeface="FreeSans"/>
              </a:defRPr>
            </a:lvl4pPr>
            <a:lvl5pPr>
              <a:defRPr>
                <a:latin typeface="FreeSans"/>
                <a:ea typeface="FreeSans"/>
                <a:cs typeface="FreeSans"/>
              </a:defRPr>
            </a:lvl5pPr>
            <a:lvl6pPr>
              <a:defRPr>
                <a:latin typeface="FreeSans"/>
                <a:ea typeface="FreeSans"/>
                <a:cs typeface="FreeSans"/>
              </a:defRPr>
            </a:lvl6pPr>
            <a:lvl7pPr>
              <a:defRPr>
                <a:latin typeface="FreeSans"/>
                <a:ea typeface="FreeSans"/>
                <a:cs typeface="FreeSans"/>
              </a:defRPr>
            </a:lvl7pPr>
            <a:lvl8pPr>
              <a:defRPr>
                <a:latin typeface="FreeSans"/>
                <a:ea typeface="FreeSans"/>
                <a:cs typeface="FreeSans"/>
              </a:defRPr>
            </a:lvl8pPr>
            <a:lvl9pPr>
              <a:defRPr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t>Used for qualitative evaluation</a:t>
            </a:r>
          </a:p>
          <a:p>
            <a:pPr>
              <a:defRPr/>
            </a:pPr>
            <a:r>
              <a:t>Rohbau3D [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RB25</a:t>
            </a:r>
            <a:r>
              <a:t>]</a:t>
            </a:r>
          </a:p>
          <a:p>
            <a:pPr>
              <a:defRPr/>
            </a:pPr>
            <a:r>
              <a:t>OpenTrench3D [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HJP∗24</a:t>
            </a:r>
            <a:r>
              <a:t>]</a:t>
            </a:r>
          </a:p>
          <a:p>
            <a:pPr>
              <a:defRPr/>
            </a:pPr>
            <a:r>
              <a:t>Semantic3D [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HSL∗17</a:t>
            </a:r>
            <a:r>
              <a:t>]</a:t>
            </a:r>
          </a:p>
          <a:p>
            <a:pPr>
              <a:defRPr/>
            </a:pPr>
            <a:endParaRPr/>
          </a:p>
          <a:p>
            <a:pPr>
              <a:defRPr/>
            </a:pPr>
            <a:r>
              <a:t>PCA-estimated normals</a:t>
            </a:r>
          </a:p>
          <a:p>
            <a:pPr lvl="1">
              <a:defRPr/>
            </a:pPr>
            <a:r>
              <a:t>Z-oriented</a:t>
            </a:r>
          </a:p>
          <a:p>
            <a:pPr lvl="1">
              <a:defRPr/>
            </a:pPr>
            <a:endParaRPr/>
          </a:p>
          <a:p>
            <a:pPr lvl="0">
              <a:defRPr/>
            </a:pPr>
            <a:endParaRPr/>
          </a:p>
        </p:txBody>
      </p:sp>
      <p:sp>
        <p:nvSpPr>
          <p:cNvPr id="879512913" name="Text Placeholder 9"/>
          <p:cNvSpPr>
            <a:spLocks noGrp="1"/>
          </p:cNvSpPr>
          <p:nvPr>
            <p:ph type="body" sz="quarter" idx="13"/>
          </p:nvPr>
        </p:nvSpPr>
        <p:spPr bwMode="auto">
          <a:xfrm rot="16199932">
            <a:off x="-2514002" y="2524924"/>
            <a:ext cx="5867182" cy="839574"/>
          </a:xfrm>
        </p:spPr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>
                <a:solidFill>
                  <a:schemeClr val="bg1">
                    <a:lumMod val="65000"/>
                  </a:schemeClr>
                </a:solidFill>
              </a:rPr>
              <a:t>Datasets</a:t>
            </a:r>
            <a:r>
              <a:t> – Real World</a:t>
            </a:r>
          </a:p>
        </p:txBody>
      </p:sp>
      <p:pic>
        <p:nvPicPr>
          <p:cNvPr id="1218262081" name="Image 975398297"/>
          <p:cNvPicPr>
            <a:picLocks noChangeAspect="1"/>
          </p:cNvPicPr>
          <p:nvPr/>
        </p:nvPicPr>
        <p:blipFill rotWithShape="1">
          <a:blip r:embed="rId3"/>
          <a:srcRect l="49494" b="39598"/>
          <a:stretch/>
        </p:blipFill>
        <p:spPr bwMode="auto">
          <a:xfrm>
            <a:off x="6514836" y="2310252"/>
            <a:ext cx="5311973" cy="3105919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7324531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60F2A7F-7748-1741-14C5-8357EE6E2E52}" type="datetime1">
              <a:rPr lang="fr-FR"/>
              <a:t>08/05/2026</a:t>
            </a:fld>
            <a:endParaRPr/>
          </a:p>
        </p:txBody>
      </p:sp>
      <p:sp>
        <p:nvSpPr>
          <p:cNvPr id="145587338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0178B90-19CA-AEEC-9C44-CED9D7BA14F7}" type="slidenum">
              <a:rPr lang="fr-FR">
                <a:latin typeface="FreeSans"/>
                <a:ea typeface="FreeSans"/>
                <a:cs typeface="FreeSans"/>
              </a:rPr>
              <a:t>137</a:t>
            </a:fld>
            <a:endParaRPr/>
          </a:p>
        </p:txBody>
      </p:sp>
      <p:sp>
        <p:nvSpPr>
          <p:cNvPr id="110082680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476273877" name="Text Placeholder 9"/>
          <p:cNvSpPr>
            <a:spLocks noGrp="1"/>
          </p:cNvSpPr>
          <p:nvPr>
            <p:ph type="body" sz="quarter" idx="13"/>
          </p:nvPr>
        </p:nvSpPr>
        <p:spPr bwMode="auto">
          <a:xfrm rot="16199932">
            <a:off x="-2514001" y="2524924"/>
            <a:ext cx="5867182" cy="839574"/>
          </a:xfrm>
        </p:spPr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sz="3600">
                <a:solidFill>
                  <a:schemeClr val="bg1">
                    <a:lumMod val="65000"/>
                  </a:schemeClr>
                </a:solidFill>
              </a:rPr>
              <a:t>Datasets</a:t>
            </a:r>
            <a:r>
              <a:rPr sz="3600"/>
              <a:t> – Perturbations</a:t>
            </a:r>
            <a:endParaRPr/>
          </a:p>
        </p:txBody>
      </p:sp>
      <p:pic>
        <p:nvPicPr>
          <p:cNvPr id="843993429" name="Image 2050710669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2319797" y="482569"/>
            <a:ext cx="8093289" cy="5744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464688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7B60E9F8-29CA-8255-920D-AC99F19F41D2}" type="datetime1">
              <a:rPr lang="fr-FR"/>
              <a:t>08/05/2026</a:t>
            </a:fld>
            <a:endParaRPr/>
          </a:p>
        </p:txBody>
      </p:sp>
      <p:sp>
        <p:nvSpPr>
          <p:cNvPr id="43134458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BD3C061-716F-30C5-8B25-FE11E25D2DE3}" type="slidenum">
              <a:rPr lang="fr-FR">
                <a:latin typeface="FreeSans"/>
                <a:ea typeface="FreeSans"/>
                <a:cs typeface="FreeSans"/>
              </a:rPr>
              <a:t>138</a:t>
            </a:fld>
            <a:endParaRPr/>
          </a:p>
        </p:txBody>
      </p:sp>
      <p:sp>
        <p:nvSpPr>
          <p:cNvPr id="2012711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046817370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Metrics</a:t>
            </a:r>
            <a:endParaRPr sz="2800">
              <a:latin typeface="FreeSans"/>
              <a:cs typeface="FreeSans"/>
            </a:endParaRPr>
          </a:p>
          <a:p>
            <a:pPr lvl="1">
              <a:lnSpc>
                <a:spcPct val="114999"/>
              </a:lnSpc>
              <a:buFont typeface="Wingdings"/>
              <a:buChar char="§"/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RMSE</a:t>
            </a:r>
            <a:endParaRPr sz="2400">
              <a:latin typeface="FreeSans"/>
              <a:ea typeface="FreeSans"/>
              <a:cs typeface="FreeSans"/>
            </a:endParaRPr>
          </a:p>
          <a:p>
            <a:pPr lvl="1">
              <a:lnSpc>
                <a:spcPct val="114999"/>
              </a:lnSpc>
              <a:buFont typeface="Wingdings"/>
              <a:buChar char="§"/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RMS Angular E</a:t>
            </a:r>
            <a:endParaRPr sz="2800">
              <a:latin typeface="FreeSans"/>
              <a:cs typeface="FreeSans"/>
            </a:endParaRPr>
          </a:p>
        </p:txBody>
      </p:sp>
      <p:sp>
        <p:nvSpPr>
          <p:cNvPr id="1518764183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FF0000"/>
                </a:solidFill>
              </a:rPr>
              <a:t>B</a:t>
            </a:r>
            <a:r>
              <a:t>enchmark – Evaluation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850960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6DADF3A-9F0E-2FA6-84B7-4F5568A6B2D6}" type="datetime1">
              <a:rPr lang="fr-FR"/>
              <a:t>08/05/2026</a:t>
            </a:fld>
            <a:endParaRPr/>
          </a:p>
        </p:txBody>
      </p:sp>
      <p:sp>
        <p:nvSpPr>
          <p:cNvPr id="6318450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086825E7-5144-2105-0CB0-A695E7AA4612}" type="slidenum">
              <a:rPr lang="fr-FR">
                <a:latin typeface="FreeSans"/>
                <a:ea typeface="FreeSans"/>
                <a:cs typeface="FreeSans"/>
              </a:rPr>
              <a:t>139</a:t>
            </a:fld>
            <a:endParaRPr/>
          </a:p>
        </p:txBody>
      </p:sp>
      <p:sp>
        <p:nvSpPr>
          <p:cNvPr id="173624836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60406017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381116" y="482571"/>
            <a:ext cx="10810872" cy="508002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buFont typeface="Arial"/>
              <a:buChar char="•"/>
              <a:defRPr sz="2800"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 sz="2400">
                <a:latin typeface="FreeSans"/>
                <a:ea typeface="FreeSans"/>
                <a:cs typeface="FreeSans"/>
              </a:defRPr>
            </a:lvl2pPr>
            <a:lvl3pPr>
              <a:defRPr>
                <a:latin typeface="FreeSans"/>
                <a:ea typeface="FreeSans"/>
                <a:cs typeface="FreeSans"/>
              </a:defRPr>
            </a:lvl3pPr>
            <a:lvl4pPr>
              <a:defRPr>
                <a:latin typeface="FreeSans"/>
                <a:ea typeface="FreeSans"/>
                <a:cs typeface="FreeSans"/>
              </a:defRPr>
            </a:lvl4pPr>
            <a:lvl5pPr>
              <a:defRPr>
                <a:latin typeface="FreeSans"/>
                <a:ea typeface="FreeSans"/>
                <a:cs typeface="FreeSans"/>
              </a:defRPr>
            </a:lvl5pPr>
            <a:lvl6pPr>
              <a:defRPr>
                <a:latin typeface="FreeSans"/>
                <a:ea typeface="FreeSans"/>
                <a:cs typeface="FreeSans"/>
              </a:defRPr>
            </a:lvl6pPr>
            <a:lvl7pPr>
              <a:defRPr>
                <a:latin typeface="FreeSans"/>
                <a:ea typeface="FreeSans"/>
                <a:cs typeface="FreeSans"/>
              </a:defRPr>
            </a:lvl7pPr>
            <a:lvl8pPr>
              <a:defRPr>
                <a:latin typeface="FreeSans"/>
                <a:ea typeface="FreeSans"/>
                <a:cs typeface="FreeSans"/>
              </a:defRPr>
            </a:lvl8pPr>
            <a:lvl9pPr>
              <a:defRPr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t>DGtal dataset (left)</a:t>
            </a:r>
          </a:p>
          <a:p>
            <a:pPr lvl="1">
              <a:defRPr/>
            </a:pPr>
            <a:r>
              <a:t>Clean data (no noise)</a:t>
            </a:r>
          </a:p>
          <a:p>
            <a:pPr lvl="1">
              <a:defRPr/>
            </a:pPr>
            <a:r>
              <a:t>50 000pts per shape</a:t>
            </a:r>
          </a:p>
          <a:p>
            <a:pPr lvl="1">
              <a:defRPr/>
            </a:pPr>
            <a:endParaRPr/>
          </a:p>
          <a:p>
            <a:pPr lvl="0">
              <a:defRPr/>
            </a:pPr>
            <a:r>
              <a:t>DGtal + Helios dataset (right)</a:t>
            </a:r>
          </a:p>
          <a:p>
            <a:pPr lvl="1">
              <a:defRPr/>
            </a:pPr>
            <a:r>
              <a:t>No added noise</a:t>
            </a:r>
          </a:p>
          <a:p>
            <a:pPr lvl="1">
              <a:defRPr/>
            </a:pPr>
            <a:r>
              <a:t>Density variation with Helios</a:t>
            </a:r>
          </a:p>
          <a:p>
            <a:pPr lvl="1">
              <a:defRPr/>
            </a:pPr>
            <a:endParaRPr/>
          </a:p>
        </p:txBody>
      </p:sp>
      <p:sp>
        <p:nvSpPr>
          <p:cNvPr id="1032412111" name="Text Placeholder 9"/>
          <p:cNvSpPr>
            <a:spLocks noGrp="1"/>
          </p:cNvSpPr>
          <p:nvPr>
            <p:ph type="body" sz="quarter" idx="13"/>
          </p:nvPr>
        </p:nvSpPr>
        <p:spPr bwMode="auto">
          <a:xfrm rot="16199932">
            <a:off x="-2514002" y="2524925"/>
            <a:ext cx="5867183" cy="839574"/>
          </a:xfrm>
        </p:spPr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>
                <a:solidFill>
                  <a:schemeClr val="bg1">
                    <a:lumMod val="65000"/>
                  </a:schemeClr>
                </a:solidFill>
              </a:rPr>
              <a:t>Benchmark</a:t>
            </a:r>
            <a:r>
              <a:t> – Settings</a:t>
            </a:r>
          </a:p>
        </p:txBody>
      </p:sp>
      <p:pic>
        <p:nvPicPr>
          <p:cNvPr id="902983710" name="Image 1480037696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865239" y="911938"/>
            <a:ext cx="2277340" cy="2517060"/>
          </a:xfrm>
          <a:prstGeom prst="rect">
            <a:avLst/>
          </a:prstGeom>
        </p:spPr>
      </p:pic>
      <p:pic>
        <p:nvPicPr>
          <p:cNvPr id="993413845" name="Image 588341429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7544613" y="3429000"/>
            <a:ext cx="2918592" cy="2505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8095751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79BFB8A-870E-41EB-28EF-280DCB32BAF4}" type="datetime1">
              <a:rPr lang="fr-FR"/>
              <a:t>08/05/2026</a:t>
            </a:fld>
            <a:endParaRPr/>
          </a:p>
        </p:txBody>
      </p:sp>
      <p:sp>
        <p:nvSpPr>
          <p:cNvPr id="179130955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F70CB9B-A521-67B5-5131-B0377D2C3A1F}" type="slidenum">
              <a:rPr lang="fr-FR">
                <a:latin typeface="FreeSans"/>
                <a:ea typeface="FreeSans"/>
                <a:cs typeface="FreeSans"/>
              </a:rPr>
              <a:t>14</a:t>
            </a:fld>
            <a:endParaRPr/>
          </a:p>
        </p:txBody>
      </p:sp>
      <p:sp>
        <p:nvSpPr>
          <p:cNvPr id="162684679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6247962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t>Depth map 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(RGBD)</a:t>
            </a:r>
            <a:endParaRPr/>
          </a:p>
          <a:p>
            <a:pPr>
              <a:defRPr/>
            </a:pPr>
            <a:r>
              <a:t>Photogrammetry</a:t>
            </a:r>
          </a:p>
          <a:p>
            <a:pPr>
              <a:defRPr/>
            </a:pPr>
            <a:endParaRPr/>
          </a:p>
        </p:txBody>
      </p:sp>
      <p:sp>
        <p:nvSpPr>
          <p:cNvPr id="390916495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0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3D point clouds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Acquisition processes</a:t>
            </a:r>
            <a:endParaRPr sz="3800"/>
          </a:p>
        </p:txBody>
      </p:sp>
      <p:pic>
        <p:nvPicPr>
          <p:cNvPr id="1991718712" name="Image 811961770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277099" y="781050"/>
            <a:ext cx="4326300" cy="3317472"/>
          </a:xfrm>
          <a:prstGeom prst="rect">
            <a:avLst/>
          </a:prstGeom>
        </p:spPr>
      </p:pic>
      <p:pic>
        <p:nvPicPr>
          <p:cNvPr id="1905700086" name="Image 1819509848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6534150" y="1317045"/>
            <a:ext cx="4688249" cy="3159732"/>
          </a:xfrm>
          <a:prstGeom prst="rect">
            <a:avLst/>
          </a:prstGeom>
        </p:spPr>
      </p:pic>
      <p:pic>
        <p:nvPicPr>
          <p:cNvPr id="2100093420" name="Image 925276451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6251829" y="1282802"/>
            <a:ext cx="4970566" cy="3193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011761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EC4A1D2-7EA7-E7EC-00CB-8B808436FD01}" type="datetime1">
              <a:rPr lang="fr-FR"/>
              <a:t>08/05/2026</a:t>
            </a:fld>
            <a:endParaRPr/>
          </a:p>
        </p:txBody>
      </p:sp>
      <p:sp>
        <p:nvSpPr>
          <p:cNvPr id="104247705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4C2A31D-D308-FD1B-AAC0-CA93FC14385F}" type="slidenum">
              <a:rPr lang="fr-FR">
                <a:latin typeface="FreeSans"/>
                <a:ea typeface="FreeSans"/>
                <a:cs typeface="FreeSans"/>
              </a:rPr>
              <a:t>140</a:t>
            </a:fld>
            <a:endParaRPr/>
          </a:p>
        </p:txBody>
      </p:sp>
      <p:sp>
        <p:nvSpPr>
          <p:cNvPr id="10571283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989947705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endParaRPr/>
          </a:p>
        </p:txBody>
      </p:sp>
      <p:sp>
        <p:nvSpPr>
          <p:cNvPr id="1115407564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>
                <a:solidFill>
                  <a:srgbClr val="FF0000"/>
                </a:solidFill>
              </a:rPr>
              <a:t>R</a:t>
            </a:r>
            <a:r>
              <a:rPr>
                <a:solidFill>
                  <a:schemeClr val="tx1"/>
                </a:solidFill>
              </a:rPr>
              <a:t>esults and take away messages</a:t>
            </a:r>
            <a:endParaRPr/>
          </a:p>
        </p:txBody>
      </p:sp>
      <p:pic>
        <p:nvPicPr>
          <p:cNvPr id="1898246550" name="Image 948634857"/>
          <p:cNvPicPr>
            <a:picLocks noChangeAspect="1"/>
          </p:cNvPicPr>
          <p:nvPr/>
        </p:nvPicPr>
        <p:blipFill rotWithShape="1">
          <a:blip r:embed="rId3"/>
          <a:srcRect l="1050" r="781"/>
          <a:stretch/>
        </p:blipFill>
        <p:spPr bwMode="auto">
          <a:xfrm>
            <a:off x="128083" y="1330677"/>
            <a:ext cx="11968658" cy="5133025"/>
          </a:xfrm>
          <a:prstGeom prst="rect">
            <a:avLst/>
          </a:prstGeom>
        </p:spPr>
      </p:pic>
      <p:pic>
        <p:nvPicPr>
          <p:cNvPr id="130869163" name="Image 625622045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5071239" y="1165937"/>
            <a:ext cx="865909" cy="957057"/>
          </a:xfrm>
          <a:prstGeom prst="rect">
            <a:avLst/>
          </a:prstGeom>
        </p:spPr>
      </p:pic>
      <p:pic>
        <p:nvPicPr>
          <p:cNvPr id="190301307" name="Image 1666856316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0621955" y="1165937"/>
            <a:ext cx="1109730" cy="952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8863167" name="Image 1810806640"/>
          <p:cNvPicPr>
            <a:picLocks noChangeAspect="1"/>
          </p:cNvPicPr>
          <p:nvPr/>
        </p:nvPicPr>
        <p:blipFill rotWithShape="1">
          <a:blip r:embed="rId3"/>
          <a:srcRect l="546" r="781"/>
          <a:stretch/>
        </p:blipFill>
        <p:spPr bwMode="auto">
          <a:xfrm>
            <a:off x="66671" y="1330677"/>
            <a:ext cx="12030069" cy="5133025"/>
          </a:xfrm>
          <a:prstGeom prst="rect">
            <a:avLst/>
          </a:prstGeom>
        </p:spPr>
      </p:pic>
      <p:sp>
        <p:nvSpPr>
          <p:cNvPr id="63049938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38716D0-7D4D-7EE8-B9BF-C19F0D43D8CC}" type="datetime1">
              <a:rPr lang="fr-FR"/>
              <a:t>08/05/2026</a:t>
            </a:fld>
            <a:endParaRPr/>
          </a:p>
        </p:txBody>
      </p:sp>
      <p:sp>
        <p:nvSpPr>
          <p:cNvPr id="1285012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70E73793-D842-6C27-AB73-83D13D451C45}" type="slidenum">
              <a:rPr lang="fr-FR">
                <a:latin typeface="FreeSans"/>
                <a:ea typeface="FreeSans"/>
                <a:cs typeface="FreeSans"/>
              </a:rPr>
              <a:t>141</a:t>
            </a:fld>
            <a:endParaRPr/>
          </a:p>
        </p:txBody>
      </p:sp>
      <p:sp>
        <p:nvSpPr>
          <p:cNvPr id="3725621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559825611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R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esults and take away messages</a:t>
            </a:r>
            <a:endParaRPr sz="3800">
              <a:solidFill>
                <a:schemeClr val="tx1"/>
              </a:solidFill>
            </a:endParaRPr>
          </a:p>
        </p:txBody>
      </p:sp>
      <p:sp>
        <p:nvSpPr>
          <p:cNvPr id="1678347489" name="Rectangle 1559502602"/>
          <p:cNvSpPr/>
          <p:nvPr/>
        </p:nvSpPr>
        <p:spPr bwMode="auto">
          <a:xfrm>
            <a:off x="2548218" y="5233851"/>
            <a:ext cx="1914338" cy="561040"/>
          </a:xfrm>
          <a:prstGeom prst="rect">
            <a:avLst/>
          </a:prstGeom>
          <a:noFill/>
          <a:ln w="38100" cap="flat" cmpd="sng" algn="ctr">
            <a:solidFill>
              <a:schemeClr val="tx1">
                <a:lumMod val="74901"/>
                <a:lumOff val="25099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110355194" name="Rectangle 1152184805"/>
          <p:cNvSpPr/>
          <p:nvPr/>
        </p:nvSpPr>
        <p:spPr bwMode="auto">
          <a:xfrm>
            <a:off x="9664866" y="5233851"/>
            <a:ext cx="1914337" cy="561040"/>
          </a:xfrm>
          <a:prstGeom prst="rect">
            <a:avLst/>
          </a:prstGeom>
          <a:noFill/>
          <a:ln w="38100" cap="flat" cmpd="sng" algn="ctr">
            <a:solidFill>
              <a:schemeClr val="tx1">
                <a:lumMod val="74901"/>
                <a:lumOff val="25099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146192343" name="Rectangle 1873985695"/>
          <p:cNvSpPr/>
          <p:nvPr/>
        </p:nvSpPr>
        <p:spPr bwMode="auto">
          <a:xfrm>
            <a:off x="4492729" y="5231028"/>
            <a:ext cx="1076270" cy="561039"/>
          </a:xfrm>
          <a:prstGeom prst="rect">
            <a:avLst/>
          </a:prstGeom>
          <a:noFill/>
          <a:ln w="38100" cap="flat" cmpd="sng" algn="ctr">
            <a:solidFill>
              <a:schemeClr val="tx1">
                <a:lumMod val="74901"/>
                <a:lumOff val="25099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1648136810" name="Image 21123487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5071239" y="1165937"/>
            <a:ext cx="865908" cy="957055"/>
          </a:xfrm>
          <a:prstGeom prst="rect">
            <a:avLst/>
          </a:prstGeom>
        </p:spPr>
      </p:pic>
      <p:pic>
        <p:nvPicPr>
          <p:cNvPr id="905103777" name="Image 127914674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0621954" y="1165937"/>
            <a:ext cx="1109730" cy="952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71619589" name="Image 1694037979"/>
          <p:cNvPicPr>
            <a:picLocks noChangeAspect="1"/>
          </p:cNvPicPr>
          <p:nvPr/>
        </p:nvPicPr>
        <p:blipFill rotWithShape="1">
          <a:blip r:embed="rId3"/>
          <a:srcRect l="546" r="781"/>
          <a:stretch/>
        </p:blipFill>
        <p:spPr bwMode="auto">
          <a:xfrm>
            <a:off x="66671" y="1330677"/>
            <a:ext cx="12030069" cy="5133025"/>
          </a:xfrm>
          <a:prstGeom prst="rect">
            <a:avLst/>
          </a:prstGeom>
        </p:spPr>
      </p:pic>
      <p:sp>
        <p:nvSpPr>
          <p:cNvPr id="154348646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3C11E61-5659-E2F6-7B1F-CED8E3826EFC}" type="datetime1">
              <a:rPr lang="fr-FR"/>
              <a:t>08/05/2026</a:t>
            </a:fld>
            <a:endParaRPr/>
          </a:p>
        </p:txBody>
      </p:sp>
      <p:sp>
        <p:nvSpPr>
          <p:cNvPr id="206735976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62030BB-83AF-53EB-BA14-ABDD8D8E199F}" type="slidenum">
              <a:rPr lang="fr-FR">
                <a:latin typeface="FreeSans"/>
                <a:ea typeface="FreeSans"/>
                <a:cs typeface="FreeSans"/>
              </a:rPr>
              <a:t>142</a:t>
            </a:fld>
            <a:endParaRPr/>
          </a:p>
        </p:txBody>
      </p:sp>
      <p:sp>
        <p:nvSpPr>
          <p:cNvPr id="177379047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957813087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R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esults and take away messages</a:t>
            </a:r>
            <a:endParaRPr sz="3800">
              <a:solidFill>
                <a:schemeClr val="tx1"/>
              </a:solidFill>
            </a:endParaRPr>
          </a:p>
        </p:txBody>
      </p:sp>
      <p:sp>
        <p:nvSpPr>
          <p:cNvPr id="1976566246" name="Rectangle 2110315434"/>
          <p:cNvSpPr/>
          <p:nvPr/>
        </p:nvSpPr>
        <p:spPr bwMode="auto">
          <a:xfrm>
            <a:off x="9664866" y="5233851"/>
            <a:ext cx="1914336" cy="561039"/>
          </a:xfrm>
          <a:prstGeom prst="rect">
            <a:avLst/>
          </a:prstGeom>
          <a:noFill/>
          <a:ln w="38100" cap="flat" cmpd="sng" algn="ctr">
            <a:solidFill>
              <a:schemeClr val="tx1">
                <a:lumMod val="74901"/>
                <a:lumOff val="25099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084891846" name="Rectangle 887948054"/>
          <p:cNvSpPr/>
          <p:nvPr/>
        </p:nvSpPr>
        <p:spPr bwMode="auto">
          <a:xfrm>
            <a:off x="4492729" y="5231027"/>
            <a:ext cx="1076269" cy="561039"/>
          </a:xfrm>
          <a:prstGeom prst="rect">
            <a:avLst/>
          </a:prstGeom>
          <a:noFill/>
          <a:ln w="38100" cap="flat" cmpd="sng" algn="ctr">
            <a:solidFill>
              <a:schemeClr val="tx1">
                <a:lumMod val="74901"/>
                <a:lumOff val="25099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1829636345" name="Image 24107278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5071239" y="1165937"/>
            <a:ext cx="865908" cy="957055"/>
          </a:xfrm>
          <a:prstGeom prst="rect">
            <a:avLst/>
          </a:prstGeom>
        </p:spPr>
      </p:pic>
      <p:pic>
        <p:nvPicPr>
          <p:cNvPr id="311983368" name="Image 865596608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0621954" y="1165937"/>
            <a:ext cx="1109730" cy="952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07582375" name="Image 1254524702"/>
          <p:cNvPicPr>
            <a:picLocks noChangeAspect="1"/>
          </p:cNvPicPr>
          <p:nvPr/>
        </p:nvPicPr>
        <p:blipFill rotWithShape="1">
          <a:blip r:embed="rId3"/>
          <a:srcRect l="546" r="781"/>
          <a:stretch/>
        </p:blipFill>
        <p:spPr bwMode="auto">
          <a:xfrm>
            <a:off x="66671" y="1330677"/>
            <a:ext cx="12030069" cy="5133025"/>
          </a:xfrm>
          <a:prstGeom prst="rect">
            <a:avLst/>
          </a:prstGeom>
        </p:spPr>
      </p:pic>
      <p:sp>
        <p:nvSpPr>
          <p:cNvPr id="105681667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6D573FD-588B-9B3F-D997-338D7F57BD1D}" type="datetime1">
              <a:rPr lang="fr-FR"/>
              <a:t>08/05/2026</a:t>
            </a:fld>
            <a:endParaRPr/>
          </a:p>
        </p:txBody>
      </p:sp>
      <p:sp>
        <p:nvSpPr>
          <p:cNvPr id="129494185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7CE3248E-B245-9B2B-F260-FD56B9949D16}" type="slidenum">
              <a:rPr lang="fr-FR">
                <a:latin typeface="FreeSans"/>
                <a:ea typeface="FreeSans"/>
                <a:cs typeface="FreeSans"/>
              </a:rPr>
              <a:t>143</a:t>
            </a:fld>
            <a:endParaRPr/>
          </a:p>
        </p:txBody>
      </p:sp>
      <p:sp>
        <p:nvSpPr>
          <p:cNvPr id="160091079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646195631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R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esults and take away messages</a:t>
            </a:r>
            <a:endParaRPr sz="3800">
              <a:solidFill>
                <a:schemeClr val="tx1"/>
              </a:solidFill>
            </a:endParaRPr>
          </a:p>
        </p:txBody>
      </p:sp>
      <p:sp>
        <p:nvSpPr>
          <p:cNvPr id="1876476040" name="Rectangle 688279783"/>
          <p:cNvSpPr/>
          <p:nvPr/>
        </p:nvSpPr>
        <p:spPr bwMode="auto">
          <a:xfrm>
            <a:off x="8083509" y="5269129"/>
            <a:ext cx="1550147" cy="561040"/>
          </a:xfrm>
          <a:prstGeom prst="rect">
            <a:avLst/>
          </a:prstGeom>
          <a:noFill/>
          <a:ln w="38100" cap="flat" cmpd="sng" algn="ctr">
            <a:solidFill>
              <a:schemeClr val="tx1">
                <a:lumMod val="74901"/>
                <a:lumOff val="25099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1237437447" name="Image 1782571349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5071239" y="1165937"/>
            <a:ext cx="865908" cy="957055"/>
          </a:xfrm>
          <a:prstGeom prst="rect">
            <a:avLst/>
          </a:prstGeom>
        </p:spPr>
      </p:pic>
      <p:pic>
        <p:nvPicPr>
          <p:cNvPr id="975816189" name="Image 617975197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0621954" y="1165937"/>
            <a:ext cx="1109730" cy="952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80903209" name="Image 1763005327"/>
          <p:cNvPicPr>
            <a:picLocks noChangeAspect="1"/>
          </p:cNvPicPr>
          <p:nvPr/>
        </p:nvPicPr>
        <p:blipFill rotWithShape="1">
          <a:blip r:embed="rId3"/>
          <a:srcRect t="91865"/>
          <a:stretch/>
        </p:blipFill>
        <p:spPr bwMode="auto">
          <a:xfrm>
            <a:off x="1484982" y="6250427"/>
            <a:ext cx="9222027" cy="428142"/>
          </a:xfrm>
          <a:prstGeom prst="rect">
            <a:avLst/>
          </a:prstGeom>
        </p:spPr>
      </p:pic>
      <p:pic>
        <p:nvPicPr>
          <p:cNvPr id="239299261" name="Image 989308670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2030916" y="1200319"/>
            <a:ext cx="8130166" cy="5028672"/>
          </a:xfrm>
          <a:prstGeom prst="rect">
            <a:avLst/>
          </a:prstGeom>
        </p:spPr>
      </p:pic>
      <p:sp>
        <p:nvSpPr>
          <p:cNvPr id="75753852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69579726-E825-CD0C-BAFB-2FAA1D621DC2}" type="datetime1">
              <a:rPr lang="fr-FR"/>
              <a:t>08/05/2026</a:t>
            </a:fld>
            <a:endParaRPr/>
          </a:p>
        </p:txBody>
      </p:sp>
      <p:sp>
        <p:nvSpPr>
          <p:cNvPr id="160887772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98881A8-7EB9-FFB1-6077-42ED6C0198E8}" type="slidenum">
              <a:rPr lang="fr-FR">
                <a:latin typeface="FreeSans"/>
                <a:ea typeface="FreeSans"/>
                <a:cs typeface="FreeSans"/>
              </a:rPr>
              <a:t>144</a:t>
            </a:fld>
            <a:endParaRPr/>
          </a:p>
        </p:txBody>
      </p:sp>
      <p:sp>
        <p:nvSpPr>
          <p:cNvPr id="196124466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025262087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R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esults and take away messages</a:t>
            </a:r>
            <a:endParaRPr sz="3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1353850" name="Image 1542332792"/>
          <p:cNvPicPr>
            <a:picLocks noChangeAspect="1"/>
          </p:cNvPicPr>
          <p:nvPr/>
        </p:nvPicPr>
        <p:blipFill rotWithShape="1">
          <a:blip r:embed="rId3"/>
          <a:srcRect t="597"/>
          <a:stretch/>
        </p:blipFill>
        <p:spPr bwMode="auto">
          <a:xfrm>
            <a:off x="1261096" y="1200929"/>
            <a:ext cx="9669805" cy="5485620"/>
          </a:xfrm>
          <a:prstGeom prst="rect">
            <a:avLst/>
          </a:prstGeom>
        </p:spPr>
      </p:pic>
      <p:pic>
        <p:nvPicPr>
          <p:cNvPr id="1514489177" name="Image 1437915874"/>
          <p:cNvPicPr>
            <a:picLocks noChangeAspect="1"/>
          </p:cNvPicPr>
          <p:nvPr/>
        </p:nvPicPr>
        <p:blipFill rotWithShape="1">
          <a:blip r:embed="rId3"/>
          <a:srcRect t="91865"/>
          <a:stretch/>
        </p:blipFill>
        <p:spPr bwMode="auto">
          <a:xfrm>
            <a:off x="1484982" y="6250426"/>
            <a:ext cx="9222026" cy="428141"/>
          </a:xfrm>
          <a:prstGeom prst="rect">
            <a:avLst/>
          </a:prstGeom>
        </p:spPr>
      </p:pic>
      <p:sp>
        <p:nvSpPr>
          <p:cNvPr id="63113655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B907E0B-0A54-8B76-234F-3A982F7DB27F}" type="datetime1">
              <a:rPr lang="fr-FR"/>
              <a:t>08/05/2026</a:t>
            </a:fld>
            <a:endParaRPr/>
          </a:p>
        </p:txBody>
      </p:sp>
      <p:sp>
        <p:nvSpPr>
          <p:cNvPr id="151664542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28B4B3A-7F2E-B921-FC1E-5217AAD9D707}" type="slidenum">
              <a:rPr lang="fr-FR">
                <a:latin typeface="FreeSans"/>
                <a:ea typeface="FreeSans"/>
                <a:cs typeface="FreeSans"/>
              </a:rPr>
              <a:t>145</a:t>
            </a:fld>
            <a:endParaRPr/>
          </a:p>
        </p:txBody>
      </p:sp>
      <p:sp>
        <p:nvSpPr>
          <p:cNvPr id="32014904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782764917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R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esults and take away messages</a:t>
            </a:r>
            <a:endParaRPr sz="3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0777841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72E7A524-C8D8-12BF-9034-BAE544C05490}" type="datetime1">
              <a:rPr lang="fr-FR"/>
              <a:t>08/05/2026</a:t>
            </a:fld>
            <a:endParaRPr/>
          </a:p>
        </p:txBody>
      </p:sp>
      <p:sp>
        <p:nvSpPr>
          <p:cNvPr id="40677562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B6E4695-9CFA-D478-3496-0833143D5C59}" type="slidenum">
              <a:rPr lang="fr-FR">
                <a:latin typeface="FreeSans"/>
                <a:ea typeface="FreeSans"/>
                <a:cs typeface="FreeSans"/>
              </a:rPr>
              <a:t>146</a:t>
            </a:fld>
            <a:endParaRPr/>
          </a:p>
        </p:txBody>
      </p:sp>
      <p:sp>
        <p:nvSpPr>
          <p:cNvPr id="1287367222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673218" y="800930"/>
            <a:ext cx="10813287" cy="2628065"/>
          </a:xfrm>
        </p:spPr>
        <p:txBody>
          <a:bodyPr/>
          <a:lstStyle>
            <a:lvl1pPr>
              <a:buNone/>
              <a:defRPr sz="13500" b="0" u="none">
                <a:solidFill>
                  <a:srgbClr val="FF0000"/>
                </a:solidFill>
                <a:latin typeface="FreeSans"/>
                <a:ea typeface="FreeSans"/>
                <a:cs typeface="FreeSans"/>
              </a:defRPr>
            </a:lvl1pPr>
            <a:lvl2pPr>
              <a:defRPr sz="13500">
                <a:latin typeface="FreeSans"/>
                <a:ea typeface="FreeSans"/>
                <a:cs typeface="FreeSans"/>
              </a:defRPr>
            </a:lvl2pPr>
            <a:lvl3pPr>
              <a:defRPr sz="13500">
                <a:latin typeface="FreeSans"/>
                <a:ea typeface="FreeSans"/>
                <a:cs typeface="FreeSans"/>
              </a:defRPr>
            </a:lvl3pPr>
            <a:lvl4pPr>
              <a:defRPr sz="13500">
                <a:latin typeface="FreeSans"/>
                <a:ea typeface="FreeSans"/>
                <a:cs typeface="FreeSans"/>
              </a:defRPr>
            </a:lvl4pPr>
            <a:lvl5pPr>
              <a:defRPr sz="13500">
                <a:latin typeface="FreeSans"/>
                <a:ea typeface="FreeSans"/>
                <a:cs typeface="FreeSans"/>
              </a:defRPr>
            </a:lvl5pPr>
            <a:lvl6pPr>
              <a:defRPr sz="13500">
                <a:latin typeface="FreeSans"/>
                <a:ea typeface="FreeSans"/>
                <a:cs typeface="FreeSans"/>
              </a:defRPr>
            </a:lvl6pPr>
            <a:lvl7pPr>
              <a:defRPr sz="13500">
                <a:latin typeface="FreeSans"/>
                <a:ea typeface="FreeSans"/>
                <a:cs typeface="FreeSans"/>
              </a:defRPr>
            </a:lvl7pPr>
            <a:lvl8pPr>
              <a:defRPr sz="13500">
                <a:latin typeface="FreeSans"/>
                <a:ea typeface="FreeSans"/>
                <a:cs typeface="FreeSans"/>
              </a:defRPr>
            </a:lvl8pPr>
            <a:lvl9pPr>
              <a:defRPr sz="13500"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12500"/>
              <a:t>Future works</a:t>
            </a:r>
            <a:endParaRPr/>
          </a:p>
        </p:txBody>
      </p:sp>
      <p:sp>
        <p:nvSpPr>
          <p:cNvPr id="1733478158" name="Text Placeholder 9"/>
          <p:cNvSpPr>
            <a:spLocks noGrp="1"/>
          </p:cNvSpPr>
          <p:nvPr>
            <p:ph type="body" sz="quarter" idx="14"/>
          </p:nvPr>
        </p:nvSpPr>
        <p:spPr bwMode="auto">
          <a:xfrm>
            <a:off x="7857012" y="2942550"/>
            <a:ext cx="4094667" cy="3818783"/>
          </a:xfrm>
        </p:spPr>
        <p:txBody>
          <a:bodyPr/>
          <a:lstStyle>
            <a:lvl1pPr>
              <a:defRPr sz="27000">
                <a:latin typeface="FreeSans"/>
                <a:ea typeface="FreeSans"/>
                <a:cs typeface="FreeSans"/>
              </a:defRPr>
            </a:lvl1pPr>
            <a:lvl2pPr>
              <a:defRPr sz="27000">
                <a:latin typeface="FreeSans"/>
                <a:ea typeface="FreeSans"/>
                <a:cs typeface="FreeSans"/>
              </a:defRPr>
            </a:lvl2pPr>
            <a:lvl3pPr>
              <a:defRPr sz="27000">
                <a:latin typeface="FreeSans"/>
                <a:ea typeface="FreeSans"/>
                <a:cs typeface="FreeSans"/>
              </a:defRPr>
            </a:lvl3pPr>
            <a:lvl4pPr>
              <a:defRPr sz="27000">
                <a:latin typeface="FreeSans"/>
                <a:ea typeface="FreeSans"/>
                <a:cs typeface="FreeSans"/>
              </a:defRPr>
            </a:lvl4pPr>
            <a:lvl5pPr>
              <a:defRPr sz="27000">
                <a:latin typeface="FreeSans"/>
                <a:ea typeface="FreeSans"/>
                <a:cs typeface="FreeSans"/>
              </a:defRPr>
            </a:lvl5pPr>
            <a:lvl6pPr>
              <a:defRPr sz="27000">
                <a:latin typeface="FreeSans"/>
                <a:ea typeface="FreeSans"/>
                <a:cs typeface="FreeSans"/>
              </a:defRPr>
            </a:lvl6pPr>
            <a:lvl7pPr>
              <a:defRPr sz="27000">
                <a:latin typeface="FreeSans"/>
                <a:ea typeface="FreeSans"/>
                <a:cs typeface="FreeSans"/>
              </a:defRPr>
            </a:lvl7pPr>
            <a:lvl8pPr>
              <a:defRPr sz="27000">
                <a:latin typeface="FreeSans"/>
                <a:ea typeface="FreeSans"/>
                <a:cs typeface="FreeSans"/>
              </a:defRPr>
            </a:lvl8pPr>
            <a:lvl9pPr>
              <a:defRPr sz="27000"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t>05</a:t>
            </a:r>
          </a:p>
        </p:txBody>
      </p:sp>
      <p:sp>
        <p:nvSpPr>
          <p:cNvPr id="700844430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455387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fld id="{19500259-E1F4-5EDE-D8F9-C73829167DEC}" type="slidenum">
              <a:rPr lang="fr-FR">
                <a:latin typeface="FreeSans"/>
                <a:ea typeface="FreeSans"/>
                <a:cs typeface="FreeSans"/>
              </a:rPr>
              <a:t>147</a:t>
            </a:fld>
            <a:endParaRPr/>
          </a:p>
        </p:txBody>
      </p:sp>
      <p:sp>
        <p:nvSpPr>
          <p:cNvPr id="69333836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51863362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fld id="{EC546B5D-4FD6-DBD5-8110-07F260EBEDFA}" type="datetime1">
              <a:rPr lang="fr-FR"/>
              <a:t>08/05/2026</a:t>
            </a:fld>
            <a:endParaRPr/>
          </a:p>
        </p:txBody>
      </p:sp>
      <p:sp>
        <p:nvSpPr>
          <p:cNvPr id="67055400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6" cy="529626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defRPr>
                <a:latin typeface="FreeSans"/>
                <a:ea typeface="FreeSans"/>
                <a:cs typeface="FreeSans"/>
              </a:defRPr>
            </a:lvl1pPr>
            <a:lvl2pPr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t>Deeper analysis of the dependence on normals and orientation</a:t>
            </a:r>
          </a:p>
          <a:p>
            <a:pPr marL="0" lvl="0" indent="0">
              <a:buFont typeface="Arial"/>
              <a:buNone/>
              <a:defRPr/>
            </a:pPr>
            <a:endParaRPr/>
          </a:p>
          <a:p>
            <a:pPr lvl="0">
              <a:defRPr/>
            </a:pPr>
            <a:r>
              <a:t>Unified benchmark including deep learning and ‘classical’ approaches</a:t>
            </a:r>
          </a:p>
          <a:p>
            <a:pPr lvl="0">
              <a:defRPr/>
            </a:pPr>
            <a:endParaRPr/>
          </a:p>
          <a:p>
            <a:pPr lvl="0">
              <a:defRPr/>
            </a:pPr>
            <a:r>
              <a:t>Include prior knowledge of sensors</a:t>
            </a:r>
          </a:p>
          <a:p>
            <a:pPr lvl="0">
              <a:defRPr/>
            </a:pPr>
            <a:endParaRPr/>
          </a:p>
          <a:p>
            <a:pPr lvl="0">
              <a:defRPr/>
            </a:pPr>
            <a:r>
              <a:t>Higher order differential properties</a:t>
            </a:r>
          </a:p>
          <a:p>
            <a:pPr lvl="1">
              <a:defRPr/>
            </a:pPr>
            <a:endParaRPr/>
          </a:p>
        </p:txBody>
      </p:sp>
      <p:sp>
        <p:nvSpPr>
          <p:cNvPr id="1530310077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0" y="11151"/>
            <a:ext cx="11563344" cy="1036584"/>
          </a:xfrm>
        </p:spPr>
        <p:txBody>
          <a:bodyPr/>
          <a:lstStyle>
            <a:lvl1pPr algn="l">
              <a:defRPr sz="3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marL="0" indent="0" algn="l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F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uture works</a:t>
            </a:r>
            <a:endParaRPr sz="3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712918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62DA35DF-A7E9-CF46-BDF1-9DE8F42BB105}" type="datetime1">
              <a:rPr lang="fr-FR"/>
              <a:t>08/05/2026</a:t>
            </a:fld>
            <a:endParaRPr/>
          </a:p>
        </p:txBody>
      </p:sp>
      <p:sp>
        <p:nvSpPr>
          <p:cNvPr id="74605628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49D8983-AC79-AAA9-1C88-F3A47CB1690A}" type="slidenum">
              <a:rPr lang="fr-FR">
                <a:latin typeface="FreeSans"/>
                <a:ea typeface="FreeSans"/>
                <a:cs typeface="FreeSans"/>
              </a:rPr>
              <a:t>148</a:t>
            </a:fld>
            <a:endParaRPr/>
          </a:p>
        </p:txBody>
      </p:sp>
      <p:sp>
        <p:nvSpPr>
          <p:cNvPr id="1909548865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673218" y="800929"/>
            <a:ext cx="10813286" cy="2628064"/>
          </a:xfrm>
        </p:spPr>
        <p:txBody>
          <a:bodyPr/>
          <a:lstStyle>
            <a:lvl1pPr>
              <a:buNone/>
              <a:defRPr sz="13500" b="0" u="none">
                <a:solidFill>
                  <a:srgbClr val="FF0000"/>
                </a:solidFill>
                <a:latin typeface="FreeSans"/>
                <a:ea typeface="FreeSans"/>
                <a:cs typeface="FreeSans"/>
              </a:defRPr>
            </a:lvl1pPr>
            <a:lvl2pPr>
              <a:defRPr sz="13500">
                <a:latin typeface="FreeSans"/>
                <a:ea typeface="FreeSans"/>
                <a:cs typeface="FreeSans"/>
              </a:defRPr>
            </a:lvl2pPr>
            <a:lvl3pPr>
              <a:defRPr sz="13500">
                <a:latin typeface="FreeSans"/>
                <a:ea typeface="FreeSans"/>
                <a:cs typeface="FreeSans"/>
              </a:defRPr>
            </a:lvl3pPr>
            <a:lvl4pPr>
              <a:defRPr sz="13500">
                <a:latin typeface="FreeSans"/>
                <a:ea typeface="FreeSans"/>
                <a:cs typeface="FreeSans"/>
              </a:defRPr>
            </a:lvl4pPr>
            <a:lvl5pPr>
              <a:defRPr sz="13500">
                <a:latin typeface="FreeSans"/>
                <a:ea typeface="FreeSans"/>
                <a:cs typeface="FreeSans"/>
              </a:defRPr>
            </a:lvl5pPr>
            <a:lvl6pPr>
              <a:defRPr sz="13500">
                <a:latin typeface="FreeSans"/>
                <a:ea typeface="FreeSans"/>
                <a:cs typeface="FreeSans"/>
              </a:defRPr>
            </a:lvl6pPr>
            <a:lvl7pPr>
              <a:defRPr sz="13500">
                <a:latin typeface="FreeSans"/>
                <a:ea typeface="FreeSans"/>
                <a:cs typeface="FreeSans"/>
              </a:defRPr>
            </a:lvl7pPr>
            <a:lvl8pPr>
              <a:defRPr sz="13500">
                <a:latin typeface="FreeSans"/>
                <a:ea typeface="FreeSans"/>
                <a:cs typeface="FreeSans"/>
              </a:defRPr>
            </a:lvl8pPr>
            <a:lvl9pPr>
              <a:defRPr sz="13500"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12500"/>
              <a:t>Conclusion</a:t>
            </a:r>
            <a:endParaRPr/>
          </a:p>
        </p:txBody>
      </p:sp>
      <p:sp>
        <p:nvSpPr>
          <p:cNvPr id="1438430093" name="Text Placeholder 9"/>
          <p:cNvSpPr>
            <a:spLocks noGrp="1"/>
          </p:cNvSpPr>
          <p:nvPr>
            <p:ph type="body" sz="quarter" idx="14"/>
          </p:nvPr>
        </p:nvSpPr>
        <p:spPr bwMode="auto">
          <a:xfrm>
            <a:off x="7857010" y="2942550"/>
            <a:ext cx="4094667" cy="3818782"/>
          </a:xfrm>
        </p:spPr>
        <p:txBody>
          <a:bodyPr/>
          <a:lstStyle>
            <a:lvl1pPr>
              <a:defRPr sz="27000">
                <a:latin typeface="FreeSans"/>
                <a:ea typeface="FreeSans"/>
                <a:cs typeface="FreeSans"/>
              </a:defRPr>
            </a:lvl1pPr>
            <a:lvl2pPr>
              <a:defRPr sz="27000">
                <a:latin typeface="FreeSans"/>
                <a:ea typeface="FreeSans"/>
                <a:cs typeface="FreeSans"/>
              </a:defRPr>
            </a:lvl2pPr>
            <a:lvl3pPr>
              <a:defRPr sz="27000">
                <a:latin typeface="FreeSans"/>
                <a:ea typeface="FreeSans"/>
                <a:cs typeface="FreeSans"/>
              </a:defRPr>
            </a:lvl3pPr>
            <a:lvl4pPr>
              <a:defRPr sz="27000">
                <a:latin typeface="FreeSans"/>
                <a:ea typeface="FreeSans"/>
                <a:cs typeface="FreeSans"/>
              </a:defRPr>
            </a:lvl4pPr>
            <a:lvl5pPr>
              <a:defRPr sz="27000">
                <a:latin typeface="FreeSans"/>
                <a:ea typeface="FreeSans"/>
                <a:cs typeface="FreeSans"/>
              </a:defRPr>
            </a:lvl5pPr>
            <a:lvl6pPr>
              <a:defRPr sz="27000">
                <a:latin typeface="FreeSans"/>
                <a:ea typeface="FreeSans"/>
                <a:cs typeface="FreeSans"/>
              </a:defRPr>
            </a:lvl6pPr>
            <a:lvl7pPr>
              <a:defRPr sz="27000">
                <a:latin typeface="FreeSans"/>
                <a:ea typeface="FreeSans"/>
                <a:cs typeface="FreeSans"/>
              </a:defRPr>
            </a:lvl7pPr>
            <a:lvl8pPr>
              <a:defRPr sz="27000">
                <a:latin typeface="FreeSans"/>
                <a:ea typeface="FreeSans"/>
                <a:cs typeface="FreeSans"/>
              </a:defRPr>
            </a:lvl8pPr>
            <a:lvl9pPr>
              <a:defRPr sz="27000"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t>06</a:t>
            </a:r>
          </a:p>
        </p:txBody>
      </p:sp>
      <p:sp>
        <p:nvSpPr>
          <p:cNvPr id="1524129208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355356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fld id="{65A386D7-6D26-B8FE-4ACF-5C8192C5FEB0}" type="slidenum">
              <a:rPr lang="fr-FR">
                <a:latin typeface="FreeSans"/>
                <a:ea typeface="FreeSans"/>
                <a:cs typeface="FreeSans"/>
              </a:rPr>
              <a:t>149</a:t>
            </a:fld>
            <a:endParaRPr/>
          </a:p>
        </p:txBody>
      </p:sp>
      <p:sp>
        <p:nvSpPr>
          <p:cNvPr id="148629851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05924370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fld id="{871EE164-CC01-F1C2-664D-8EF58CA216BB}" type="datetime1">
              <a:rPr lang="fr-FR"/>
              <a:t>08/05/2026</a:t>
            </a:fld>
            <a:endParaRPr/>
          </a:p>
        </p:txBody>
      </p:sp>
      <p:sp>
        <p:nvSpPr>
          <p:cNvPr id="161201733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633034" cy="5113705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defRPr>
                <a:latin typeface="FreeSans"/>
                <a:ea typeface="FreeSans"/>
                <a:cs typeface="FreeSans"/>
              </a:defRPr>
            </a:lvl1pPr>
            <a:lvl2pPr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defRPr/>
            </a:pPr>
            <a:r>
              <a:rPr>
                <a:solidFill>
                  <a:schemeClr val="tx1"/>
                </a:solidFill>
              </a:rPr>
              <a:t> Survey of differential estimators on 3d point cloud</a:t>
            </a:r>
            <a:endParaRPr/>
          </a:p>
          <a:p>
            <a:pPr marL="0" lvl="0" indent="0">
              <a:buFont typeface="Arial"/>
              <a:buNone/>
              <a:defRPr/>
            </a:pPr>
            <a:endParaRPr>
              <a:solidFill>
                <a:schemeClr val="tx1"/>
              </a:solidFill>
            </a:endParaRPr>
          </a:p>
          <a:p>
            <a:pPr lvl="0">
              <a:defRPr/>
            </a:pPr>
            <a:endParaRPr>
              <a:solidFill>
                <a:schemeClr val="tx1"/>
              </a:solidFill>
            </a:endParaRPr>
          </a:p>
          <a:p>
            <a:pPr lvl="0">
              <a:defRPr/>
            </a:pPr>
            <a:r>
              <a:rPr>
                <a:solidFill>
                  <a:schemeClr val="tx1"/>
                </a:solidFill>
              </a:rPr>
              <a:t>Open source benchmark </a:t>
            </a:r>
            <a:endParaRPr/>
          </a:p>
          <a:p>
            <a:pPr lvl="1">
              <a:defRPr/>
            </a:pPr>
            <a:r>
              <a:rPr>
                <a:solidFill>
                  <a:schemeClr val="tx1"/>
                </a:solidFill>
              </a:rPr>
              <a:t>Several datasets</a:t>
            </a:r>
            <a:endParaRPr/>
          </a:p>
          <a:p>
            <a:pPr lvl="1">
              <a:defRPr/>
            </a:pPr>
            <a:r>
              <a:rPr>
                <a:solidFill>
                  <a:schemeClr val="tx1"/>
                </a:solidFill>
              </a:rPr>
              <a:t>Ecosystem (data analysis, evaluation, website)</a:t>
            </a:r>
            <a:endParaRPr/>
          </a:p>
          <a:p>
            <a:pPr lvl="0">
              <a:defRPr/>
            </a:pPr>
            <a:r>
              <a:rPr>
                <a:solidFill>
                  <a:schemeClr val="tx1"/>
                </a:solidFill>
              </a:rPr>
              <a:t>Results</a:t>
            </a:r>
            <a:endParaRPr/>
          </a:p>
          <a:p>
            <a:pPr lvl="1">
              <a:defRPr/>
            </a:pPr>
            <a:r>
              <a:rPr>
                <a:solidFill>
                  <a:schemeClr val="tx1"/>
                </a:solidFill>
              </a:rPr>
              <a:t>No « best » method</a:t>
            </a:r>
            <a:endParaRPr/>
          </a:p>
          <a:p>
            <a:pPr lvl="1">
              <a:defRPr/>
            </a:pPr>
            <a:r>
              <a:rPr>
                <a:solidFill>
                  <a:schemeClr val="tx1"/>
                </a:solidFill>
              </a:rPr>
              <a:t>Depends on radius, type of surface, differential property, input requirements ...</a:t>
            </a:r>
            <a:endParaRPr/>
          </a:p>
        </p:txBody>
      </p:sp>
      <p:sp>
        <p:nvSpPr>
          <p:cNvPr id="1027511991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5" cy="1036584"/>
          </a:xfrm>
        </p:spPr>
        <p:txBody>
          <a:bodyPr/>
          <a:lstStyle>
            <a:lvl1pPr algn="l">
              <a:defRPr sz="3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marL="0" indent="0" algn="l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Summary</a:t>
            </a:r>
            <a:endParaRPr sz="3800"/>
          </a:p>
        </p:txBody>
      </p:sp>
      <p:sp>
        <p:nvSpPr>
          <p:cNvPr id="1929716761" name="ZoneTexte 1116552233"/>
          <p:cNvSpPr txBox="1"/>
          <p:nvPr/>
        </p:nvSpPr>
        <p:spPr bwMode="auto">
          <a:xfrm>
            <a:off x="5366339" y="2122069"/>
            <a:ext cx="5962532" cy="86294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457200" lvl="1" indent="0" algn="l">
              <a:lnSpc>
                <a:spcPct val="114999"/>
              </a:lnSpc>
              <a:buFont typeface="Wingdings"/>
              <a:buNone/>
              <a:defRPr/>
            </a:pPr>
            <a:r>
              <a:rPr sz="220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Measure theory approaches</a:t>
            </a:r>
            <a:endParaRPr sz="2200">
              <a:solidFill>
                <a:schemeClr val="tx1"/>
              </a:solidFill>
              <a:latin typeface="FreeSans"/>
              <a:cs typeface="FreeSans"/>
            </a:endParaRPr>
          </a:p>
          <a:p>
            <a:pPr marL="457200" lvl="1" indent="0" algn="l">
              <a:lnSpc>
                <a:spcPct val="114999"/>
              </a:lnSpc>
              <a:buFont typeface="Wingdings"/>
              <a:buNone/>
              <a:defRPr/>
            </a:pPr>
            <a:r>
              <a:rPr sz="220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Machine learning approaches</a:t>
            </a:r>
            <a:endParaRPr sz="2200">
              <a:solidFill>
                <a:schemeClr val="tx1"/>
              </a:solidFill>
              <a:latin typeface="FreeSans"/>
              <a:cs typeface="FreeSans"/>
            </a:endParaRPr>
          </a:p>
        </p:txBody>
      </p:sp>
      <p:sp>
        <p:nvSpPr>
          <p:cNvPr id="685163664" name="ZoneTexte 1788867256"/>
          <p:cNvSpPr txBox="1"/>
          <p:nvPr/>
        </p:nvSpPr>
        <p:spPr bwMode="auto">
          <a:xfrm>
            <a:off x="820596" y="2122069"/>
            <a:ext cx="5965411" cy="86294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457200" lvl="1" indent="0">
              <a:lnSpc>
                <a:spcPct val="114999"/>
              </a:lnSpc>
              <a:buFont typeface="Wingdings"/>
              <a:buNone/>
              <a:defRPr/>
            </a:pPr>
            <a:r>
              <a:rPr lang="fr-FR" sz="22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Direct point-based approaches</a:t>
            </a:r>
            <a:endParaRPr sz="22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457200" lvl="1" indent="0">
              <a:lnSpc>
                <a:spcPct val="114999"/>
              </a:lnSpc>
              <a:buFont typeface="Wingdings"/>
              <a:buNone/>
              <a:defRPr/>
            </a:pPr>
            <a:r>
              <a:rPr lang="fr-FR" sz="22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Local surface models</a:t>
            </a:r>
            <a:endParaRPr sz="2200">
              <a:solidFill>
                <a:schemeClr val="tx1"/>
              </a:solidFill>
              <a:latin typeface="FreeSans"/>
              <a:cs typeface="Free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317837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0082EFF0-52F3-CE70-FB40-25553EF7D9FD}" type="datetime1">
              <a:rPr lang="fr-FR"/>
              <a:t>08/05/2026</a:t>
            </a:fld>
            <a:endParaRPr/>
          </a:p>
        </p:txBody>
      </p:sp>
      <p:sp>
        <p:nvSpPr>
          <p:cNvPr id="91598885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75E227E-DD53-FE66-2314-8105A3A1F2D6}" type="slidenum">
              <a:rPr lang="fr-FR">
                <a:latin typeface="FreeSans"/>
                <a:ea typeface="FreeSans"/>
                <a:cs typeface="FreeSans"/>
              </a:rPr>
              <a:t>15</a:t>
            </a:fld>
            <a:endParaRPr/>
          </a:p>
        </p:txBody>
      </p:sp>
      <p:sp>
        <p:nvSpPr>
          <p:cNvPr id="43140310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278815924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t>Depth map 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(RGBD)</a:t>
            </a:r>
            <a:endParaRPr/>
          </a:p>
          <a:p>
            <a:pPr>
              <a:defRPr/>
            </a:pPr>
            <a:r>
              <a:t>Photogrammetry</a:t>
            </a:r>
          </a:p>
          <a:p>
            <a:pPr>
              <a:defRPr/>
            </a:pPr>
            <a:r>
              <a:t>LiDAR</a:t>
            </a:r>
          </a:p>
          <a:p>
            <a:pPr>
              <a:defRPr/>
            </a:pPr>
            <a:endParaRPr/>
          </a:p>
        </p:txBody>
      </p:sp>
      <p:sp>
        <p:nvSpPr>
          <p:cNvPr id="470559810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3D point clouds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Acquisition processes</a:t>
            </a:r>
            <a:endParaRPr sz="3800"/>
          </a:p>
        </p:txBody>
      </p:sp>
      <p:pic>
        <p:nvPicPr>
          <p:cNvPr id="98973233" name="Image 210887613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277099" y="781050"/>
            <a:ext cx="4326300" cy="3317473"/>
          </a:xfrm>
          <a:prstGeom prst="rect">
            <a:avLst/>
          </a:prstGeom>
        </p:spPr>
      </p:pic>
      <p:pic>
        <p:nvPicPr>
          <p:cNvPr id="76912184" name="Image 1040787968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6534150" y="1317046"/>
            <a:ext cx="4688249" cy="3159733"/>
          </a:xfrm>
          <a:prstGeom prst="rect">
            <a:avLst/>
          </a:prstGeom>
        </p:spPr>
      </p:pic>
      <p:pic>
        <p:nvPicPr>
          <p:cNvPr id="78022397" name="Image 2116027230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6251829" y="1282803"/>
            <a:ext cx="4970566" cy="3193976"/>
          </a:xfrm>
          <a:prstGeom prst="rect">
            <a:avLst/>
          </a:prstGeom>
        </p:spPr>
      </p:pic>
      <p:pic>
        <p:nvPicPr>
          <p:cNvPr id="1170081662" name="Image 1168288804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5538431" y="2310293"/>
            <a:ext cx="4897801" cy="314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526650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87FEACB-9542-8ED7-78CA-212C68F9F669}" type="datetime1">
              <a:rPr lang="fr-FR"/>
              <a:t>08/05/2026</a:t>
            </a:fld>
            <a:endParaRPr/>
          </a:p>
        </p:txBody>
      </p:sp>
      <p:sp>
        <p:nvSpPr>
          <p:cNvPr id="27057921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783B03E6-C8E8-E457-428A-CF0A86861767}" type="slidenum">
              <a:rPr lang="fr-FR">
                <a:latin typeface="FreeSans"/>
                <a:ea typeface="FreeSans"/>
                <a:cs typeface="FreeSans"/>
              </a:rPr>
              <a:t>150</a:t>
            </a:fld>
            <a:endParaRPr/>
          </a:p>
        </p:txBody>
      </p:sp>
      <p:sp>
        <p:nvSpPr>
          <p:cNvPr id="200585746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188177059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405374" y="838197"/>
            <a:ext cx="4843219" cy="1469109"/>
          </a:xfrm>
        </p:spPr>
        <p:txBody>
          <a:bodyPr/>
          <a:lstStyle>
            <a:lvl1pPr>
              <a:defRPr sz="9000">
                <a:latin typeface="FreeSans"/>
                <a:ea typeface="FreeSans"/>
                <a:cs typeface="FreeSans"/>
              </a:defRPr>
            </a:lvl1pPr>
            <a:lvl2pPr>
              <a:defRPr sz="9000">
                <a:latin typeface="FreeSans"/>
                <a:ea typeface="FreeSans"/>
                <a:cs typeface="FreeSans"/>
              </a:defRPr>
            </a:lvl2pPr>
            <a:lvl3pPr>
              <a:defRPr sz="9000">
                <a:latin typeface="FreeSans"/>
                <a:ea typeface="FreeSans"/>
                <a:cs typeface="FreeSans"/>
              </a:defRPr>
            </a:lvl3pPr>
            <a:lvl4pPr>
              <a:defRPr sz="9000">
                <a:latin typeface="FreeSans"/>
                <a:ea typeface="FreeSans"/>
                <a:cs typeface="FreeSans"/>
              </a:defRPr>
            </a:lvl4pPr>
            <a:lvl5pPr>
              <a:defRPr sz="9000">
                <a:latin typeface="FreeSans"/>
                <a:ea typeface="FreeSans"/>
                <a:cs typeface="FreeSans"/>
              </a:defRPr>
            </a:lvl5pPr>
            <a:lvl6pPr>
              <a:defRPr sz="9000">
                <a:latin typeface="FreeSans"/>
                <a:ea typeface="FreeSans"/>
                <a:cs typeface="FreeSans"/>
              </a:defRPr>
            </a:lvl6pPr>
            <a:lvl7pPr>
              <a:defRPr sz="9000">
                <a:latin typeface="FreeSans"/>
                <a:ea typeface="FreeSans"/>
                <a:cs typeface="FreeSans"/>
              </a:defRPr>
            </a:lvl7pPr>
            <a:lvl8pPr>
              <a:defRPr sz="9000">
                <a:latin typeface="FreeSans"/>
                <a:ea typeface="FreeSans"/>
                <a:cs typeface="FreeSans"/>
              </a:defRPr>
            </a:lvl8pPr>
            <a:lvl9pPr>
              <a:defRPr sz="9000"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t>Thanks!</a:t>
            </a:r>
          </a:p>
        </p:txBody>
      </p:sp>
      <p:pic>
        <p:nvPicPr>
          <p:cNvPr id="1874970033" name="Image 194416589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5438451" y="1042456"/>
            <a:ext cx="4640035" cy="4640035"/>
          </a:xfrm>
          <a:prstGeom prst="rect">
            <a:avLst/>
          </a:prstGeom>
        </p:spPr>
      </p:pic>
      <p:sp>
        <p:nvSpPr>
          <p:cNvPr id="1038573209" name="ZoneTexte 542210189"/>
          <p:cNvSpPr txBox="1"/>
          <p:nvPr/>
        </p:nvSpPr>
        <p:spPr bwMode="auto">
          <a:xfrm>
            <a:off x="4224034" y="5682492"/>
            <a:ext cx="7285823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storm-irit.github.io/pcloud-differential-estimation-benchmark-website</a:t>
            </a:r>
            <a:endParaRPr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169582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69CFCED-749F-AE20-D477-EBD219DF83FF}" type="datetime1">
              <a:rPr lang="fr-FR"/>
              <a:t>08/05/2026</a:t>
            </a:fld>
            <a:endParaRPr/>
          </a:p>
        </p:txBody>
      </p:sp>
      <p:sp>
        <p:nvSpPr>
          <p:cNvPr id="110885854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426F14A5-0F10-A6DC-4EA1-74461922931F}" type="slidenum">
              <a:rPr lang="fr-FR">
                <a:latin typeface="FreeSans"/>
                <a:ea typeface="FreeSans"/>
                <a:cs typeface="FreeSans"/>
              </a:rPr>
              <a:t>151</a:t>
            </a:fld>
            <a:endParaRPr/>
          </a:p>
        </p:txBody>
      </p:sp>
      <p:sp>
        <p:nvSpPr>
          <p:cNvPr id="166788699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001916141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405373" y="838197"/>
            <a:ext cx="4843217" cy="1469108"/>
          </a:xfrm>
        </p:spPr>
        <p:txBody>
          <a:bodyPr/>
          <a:lstStyle>
            <a:lvl1pPr>
              <a:defRPr sz="9000">
                <a:latin typeface="FreeSans"/>
                <a:ea typeface="FreeSans"/>
                <a:cs typeface="FreeSans"/>
              </a:defRPr>
            </a:lvl1pPr>
            <a:lvl2pPr>
              <a:defRPr sz="9000">
                <a:latin typeface="FreeSans"/>
                <a:ea typeface="FreeSans"/>
                <a:cs typeface="FreeSans"/>
              </a:defRPr>
            </a:lvl2pPr>
            <a:lvl3pPr>
              <a:defRPr sz="9000">
                <a:latin typeface="FreeSans"/>
                <a:ea typeface="FreeSans"/>
                <a:cs typeface="FreeSans"/>
              </a:defRPr>
            </a:lvl3pPr>
            <a:lvl4pPr>
              <a:defRPr sz="9000">
                <a:latin typeface="FreeSans"/>
                <a:ea typeface="FreeSans"/>
                <a:cs typeface="FreeSans"/>
              </a:defRPr>
            </a:lvl4pPr>
            <a:lvl5pPr>
              <a:defRPr sz="9000">
                <a:latin typeface="FreeSans"/>
                <a:ea typeface="FreeSans"/>
                <a:cs typeface="FreeSans"/>
              </a:defRPr>
            </a:lvl5pPr>
            <a:lvl6pPr>
              <a:defRPr sz="9000">
                <a:latin typeface="FreeSans"/>
                <a:ea typeface="FreeSans"/>
                <a:cs typeface="FreeSans"/>
              </a:defRPr>
            </a:lvl6pPr>
            <a:lvl7pPr>
              <a:defRPr sz="9000">
                <a:latin typeface="FreeSans"/>
                <a:ea typeface="FreeSans"/>
                <a:cs typeface="FreeSans"/>
              </a:defRPr>
            </a:lvl7pPr>
            <a:lvl8pPr>
              <a:defRPr sz="9000">
                <a:latin typeface="FreeSans"/>
                <a:ea typeface="FreeSans"/>
                <a:cs typeface="FreeSans"/>
              </a:defRPr>
            </a:lvl8pPr>
            <a:lvl9pPr>
              <a:defRPr sz="9000"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t>Thanks!</a:t>
            </a:r>
          </a:p>
        </p:txBody>
      </p:sp>
      <p:sp>
        <p:nvSpPr>
          <p:cNvPr id="579729833" name="Text Placeholder 9"/>
          <p:cNvSpPr>
            <a:spLocks noGrp="1"/>
          </p:cNvSpPr>
          <p:nvPr/>
        </p:nvSpPr>
        <p:spPr bwMode="auto">
          <a:xfrm>
            <a:off x="4062164" y="5778308"/>
            <a:ext cx="7206680" cy="673286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>
            <a:lvl1pPr marL="228600" indent="-228600" algn="l" defTabSz="914400" rtl="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90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90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90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90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90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5pPr>
            <a:lvl6pPr marL="2514599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90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90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90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90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sz="2600"/>
              <a:t>Léo is looking for a post doc!</a:t>
            </a:r>
            <a:endParaRPr/>
          </a:p>
        </p:txBody>
      </p:sp>
      <p:pic>
        <p:nvPicPr>
          <p:cNvPr id="64571824" name="Image 649493273"/>
          <p:cNvPicPr>
            <a:picLocks noChangeAspect="1"/>
          </p:cNvPicPr>
          <p:nvPr/>
        </p:nvPicPr>
        <p:blipFill rotWithShape="1">
          <a:blip r:embed="rId3"/>
          <a:srcRect l="22455" t="2337" r="22524" b="13656"/>
          <a:stretch/>
        </p:blipFill>
        <p:spPr bwMode="auto">
          <a:xfrm>
            <a:off x="5678601" y="1251322"/>
            <a:ext cx="4155513" cy="4192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121356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fld id="{4D2DE37E-DB09-4723-5CA0-A8E40F41CB7C}" type="slidenum">
              <a:rPr lang="fr-FR">
                <a:latin typeface="FreeSans"/>
                <a:ea typeface="FreeSans"/>
                <a:cs typeface="FreeSans"/>
              </a:rPr>
              <a:t>152</a:t>
            </a:fld>
            <a:endParaRPr/>
          </a:p>
        </p:txBody>
      </p:sp>
      <p:sp>
        <p:nvSpPr>
          <p:cNvPr id="94769479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r>
              <a:rPr sz="900"/>
              <a:t>SURVEY ON DIFFERENTIAL ESTIMATORS FOR 3D POINT CLOUDS</a:t>
            </a:r>
          </a:p>
        </p:txBody>
      </p:sp>
      <p:sp>
        <p:nvSpPr>
          <p:cNvPr id="58176919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fld id="{4241E51B-B86A-7AF5-2999-E1C9399B3742}" type="datetime1">
              <a:rPr lang="fr-FR"/>
              <a:t>08/05/2026</a:t>
            </a:fld>
            <a:endParaRPr/>
          </a:p>
        </p:txBody>
      </p:sp>
      <p:sp>
        <p:nvSpPr>
          <p:cNvPr id="69709198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239589" y="1240302"/>
            <a:ext cx="11264576" cy="529626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>
            <a:lvl1pPr>
              <a:defRPr>
                <a:latin typeface="FreeSans"/>
                <a:ea typeface="FreeSans"/>
                <a:cs typeface="FreeSans"/>
              </a:defRPr>
            </a:lvl1pPr>
            <a:lvl2pPr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marL="0" indent="0">
              <a:lnSpc>
                <a:spcPct val="100000"/>
              </a:lnSpc>
              <a:spcBef>
                <a:spcPts val="991"/>
              </a:spcBef>
              <a:buFont typeface="Arial"/>
              <a:buNone/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[BKP∗10] BOTSCH M., KOBBELT L., PAULY M., ALLIEZ P., LEVY B.: Polygon Mesh Processing. A K Peters, 2010. doi:10.1201/ b10688. </a:t>
            </a:r>
            <a:endParaRPr sz="14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lnSpc>
                <a:spcPct val="100000"/>
              </a:lnSpc>
              <a:spcBef>
                <a:spcPts val="991"/>
              </a:spcBef>
              <a:buFont typeface="Arial"/>
              <a:buNone/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[VVP∗16] VÁŠA L., VANˇ Eˇ CEK P., PRANTL M., SKORKOVSKÁ V., MARTÍNEK P., KOLINGEROVÁ I.: Mesh Statistics for Robust Curvature Estimation. Computer Graphics Forum (2016). doi:10.1111/ cgf.12982. </a:t>
            </a:r>
            <a:endParaRPr sz="14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lnSpc>
                <a:spcPct val="100000"/>
              </a:lnSpc>
              <a:spcBef>
                <a:spcPts val="991"/>
              </a:spcBef>
              <a:buFont typeface="Arial"/>
              <a:buNone/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[BTS∗17] BERGER M., TAGLIASACCHI A., SEVERSKY L. M., ALLIEZ P., GUENNEBAUD G., LEVINE J. A., SHARF A., SILVA C. T.: A survey of surface reconstruction from point clouds. Computer Graphics Forum 36 (2017). doi:10.1111/cgf.12802. </a:t>
            </a:r>
            <a:endParaRPr sz="14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lnSpc>
                <a:spcPct val="100000"/>
              </a:lnSpc>
              <a:spcBef>
                <a:spcPts val="991"/>
              </a:spcBef>
              <a:buFont typeface="Arial"/>
              <a:buNone/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[Gra98] GRAY A.: Modern differential geometry of curves and surfaces with mathematica (second edition). Computers &amp; Mathematics with Applications 36 (1998). doi:10.1016/s0898-1221(98)91133-6. </a:t>
            </a:r>
            <a:endParaRPr sz="14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lnSpc>
                <a:spcPct val="100000"/>
              </a:lnSpc>
              <a:spcBef>
                <a:spcPts val="991"/>
              </a:spcBef>
              <a:buFont typeface="Arial"/>
              <a:buNone/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[KSNS07] KALOGERAKIS E., SIMARI P., NOWROUZEZAHRAI D., SINGH K.: Robust Statistical Estimation of Curvature on Discretized Surfaces. In Geometry Processing (2007), Belyaev A., Garland M., (Eds.), The Eurographics Association. doi:/10.2312/SGP/SGP07/013-022. </a:t>
            </a:r>
            <a:endParaRPr sz="14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lnSpc>
                <a:spcPct val="100000"/>
              </a:lnSpc>
              <a:spcBef>
                <a:spcPts val="991"/>
              </a:spcBef>
              <a:buFont typeface="Arial"/>
              <a:buNone/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[LCBM21] LEJEMBLE T., COEURJOLLY D., BARTHE L., MELLADO N.: Stable and efficient differential estimators on oriented point clouds. Computer Graphics Forum 40 (8 2021), 205–216. doi:10.1111/ CGF.14368. </a:t>
            </a:r>
            <a:endParaRPr sz="14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lnSpc>
                <a:spcPct val="100000"/>
              </a:lnSpc>
              <a:spcBef>
                <a:spcPts val="991"/>
              </a:spcBef>
              <a:buFont typeface="Arial"/>
              <a:buNone/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[PWY∗07] POTTMANN H., WALLNER J., YANG Y. L., LAI Y. K., HU S. M.: Principal curvatures from the integral invariant viewpoint. Computer Aided Geometric Design 24 (11 2007), 428–442. doi:10.1016/J.CAGD.2007.07.004. </a:t>
            </a:r>
            <a:endParaRPr sz="14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lnSpc>
                <a:spcPct val="100000"/>
              </a:lnSpc>
              <a:spcBef>
                <a:spcPts val="991"/>
              </a:spcBef>
              <a:buFont typeface="Arial"/>
              <a:buNone/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[HJ87] HOFFMAN R., JAIN A. K.: Segmentation and classification of range images. IEEE Transactions on Pattern Analysis and Machine Intelligence PAMI-9, 5 (1987), 608–620. doi:10.1109/TPAMI.1987.4767955. </a:t>
            </a:r>
            <a:endParaRPr sz="14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lnSpc>
                <a:spcPct val="100000"/>
              </a:lnSpc>
              <a:spcBef>
                <a:spcPts val="991"/>
              </a:spcBef>
              <a:buFont typeface="Arial"/>
              <a:buNone/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[CP05] CAZALS F., POUGET M.: Estimating differential quantities using polynomial fitting of osculating jets. Computer Aided Geometric Design 22 (2 2005), 121–146. doi:10.1016/J.CAGD.2004.09.004.</a:t>
            </a:r>
            <a:endParaRPr sz="14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lnSpc>
                <a:spcPct val="100000"/>
              </a:lnSpc>
              <a:spcBef>
                <a:spcPts val="990"/>
              </a:spcBef>
              <a:buFont typeface="Arial"/>
              <a:buNone/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[Pra87] PRATT V.: Direct least-squares fitting of algebraic surface. Computer Graphics (ACM) 21 (1987). doi:10.1145/37402.37420. [CGBG13] CHEN J., GUENNEBAUD G., BARLA P., GRANIER X.: Non oriented mls gradient fields. Computer Graphics Forum 32(2013). doi:10.1111/cgf.12164. </a:t>
            </a:r>
            <a:endParaRPr sz="14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</p:txBody>
      </p:sp>
      <p:sp>
        <p:nvSpPr>
          <p:cNvPr id="807063733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18" y="11151"/>
            <a:ext cx="11563344" cy="1036584"/>
          </a:xfrm>
        </p:spPr>
        <p:txBody>
          <a:bodyPr/>
          <a:lstStyle>
            <a:lvl1pPr algn="l">
              <a:defRPr sz="3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marL="0" indent="0" algn="l">
              <a:buFont typeface="Arial"/>
              <a:buNone/>
              <a:defRPr/>
            </a:pPr>
            <a:r>
              <a:rPr sz="3800"/>
              <a:t>Bibliography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343225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fld id="{43A43787-4B84-0E59-9A27-5E366126EC01}" type="slidenum">
              <a:rPr lang="fr-FR">
                <a:latin typeface="FreeSans"/>
                <a:ea typeface="FreeSans"/>
                <a:cs typeface="FreeSans"/>
              </a:rPr>
              <a:t>153</a:t>
            </a:fld>
            <a:endParaRPr/>
          </a:p>
        </p:txBody>
      </p:sp>
      <p:sp>
        <p:nvSpPr>
          <p:cNvPr id="174700002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r>
              <a:rPr sz="900"/>
              <a:t>SURVEY ON DIFFERENTIAL ESTIMATORS FOR 3D POINT CLOUDS</a:t>
            </a:r>
          </a:p>
        </p:txBody>
      </p:sp>
      <p:sp>
        <p:nvSpPr>
          <p:cNvPr id="1546289649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fld id="{B49FCA1F-E77C-9F54-2BB1-0298441D1502}" type="datetime1">
              <a:rPr lang="fr-FR"/>
              <a:t>08/05/2026</a:t>
            </a:fld>
            <a:endParaRPr/>
          </a:p>
        </p:txBody>
      </p:sp>
      <p:sp>
        <p:nvSpPr>
          <p:cNvPr id="165433141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239589" y="1240301"/>
            <a:ext cx="11264576" cy="529626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defRPr>
                <a:latin typeface="FreeSans"/>
                <a:ea typeface="FreeSans"/>
                <a:cs typeface="FreeSans"/>
              </a:defRPr>
            </a:lvl1pPr>
            <a:lvl2pPr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marL="0" indent="0">
              <a:lnSpc>
                <a:spcPct val="100000"/>
              </a:lnSpc>
              <a:spcBef>
                <a:spcPts val="990"/>
              </a:spcBef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[LCBM21] LEJEMBLE T., COEURJOLLY D., BARTHE L., MELLADO N.: Stable and efficient differential estimators on oriented point clouds. Computer Graphics Forum 40 (8 2021), 205–216. doi:10.1111/ CGF.14368. </a:t>
            </a:r>
            <a:endParaRPr sz="13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lnSpc>
                <a:spcPct val="100000"/>
              </a:lnSpc>
              <a:spcBef>
                <a:spcPts val="990"/>
              </a:spcBef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[LCL∗23] LACHAUD J. O., COEURJOLLY D., LABART C., ROMON P., THIBERT B.: Lightweight curvature estimation on point clouds with randomized corrected curvature measures. Computer Graphics Forum 42 (8 2023), e14910. doi:10.1111/CGF.14910. </a:t>
            </a:r>
            <a:endParaRPr sz="13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lnSpc>
                <a:spcPct val="100000"/>
              </a:lnSpc>
              <a:spcBef>
                <a:spcPts val="990"/>
              </a:spcBef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[CSM03] COHEN-STEINER D., MORVAN J. M.: Restricted delaunay triangulations and normal cycle. In Proceedings of the Annual Symposium on Computational Geometry (2003). doi:10.1145/777792.777839. </a:t>
            </a:r>
            <a:endParaRPr sz="13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lnSpc>
                <a:spcPct val="100000"/>
              </a:lnSpc>
              <a:spcBef>
                <a:spcPts val="990"/>
              </a:spcBef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[MLG∗20] MELLADO N.,LEJEMBLE T., GUENNEBAUD G., BARLA P., ET AL.: Ponca: a point cloud analysis library. https://github.com/poncateam/ponca/, 2020. </a:t>
            </a:r>
            <a:endParaRPr sz="13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lnSpc>
                <a:spcPct val="100000"/>
              </a:lnSpc>
              <a:spcBef>
                <a:spcPts val="990"/>
              </a:spcBef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[PC24] POUGET M., CAZALS F.: Estimation of local differential properties of point-sampled surfaces. In CGAL User and Reference Manual, 5.6.1 ed. CGAL Editorial Board, 2024. URL: https://doc.cgal.org/5.6.1/Manual/packages.html#PkgJetFitting3. </a:t>
            </a:r>
            <a:endParaRPr sz="13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lnSpc>
                <a:spcPct val="100000"/>
              </a:lnSpc>
              <a:spcBef>
                <a:spcPts val="990"/>
              </a:spcBef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[DGt] DGtal: Digital geometry tools and algorithms library. http://dgtal.org. </a:t>
            </a:r>
            <a:endParaRPr sz="13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lnSpc>
                <a:spcPct val="100000"/>
              </a:lnSpc>
              <a:spcBef>
                <a:spcPts val="990"/>
              </a:spcBef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[WEW∗22] WINIWARTER L., ESMORIS PENA A. M., WEISER H., ANDERS K., MARTINEZ SANCHEZ J., SEARLE M., HOFLE B.: Virtual laser scanning with helios++: A novel take on ray tracing-based simulation of topographic full-waveform 3d laser scanning. Remote Sensing of Environment 269 (2022). doi:https://doi.org/10.1016/j.rse.2021.112772. </a:t>
            </a:r>
            <a:endParaRPr sz="13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lnSpc>
                <a:spcPct val="100000"/>
              </a:lnSpc>
              <a:spcBef>
                <a:spcPts val="990"/>
              </a:spcBef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[KMJ∗19] KOCH S., MATVEEV A., JIANG Z., WILLIAMS F., ARTEMOV A., BURNAEV E., ALEXA M., ZORIN D., PANOZZO D.: Abc: A big cad model dataset for geometric deep learning. In The IEEE Conference on Computer Vision and Pattern Recognition (CVPR) (June 2019). </a:t>
            </a:r>
            <a:endParaRPr sz="13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lnSpc>
                <a:spcPct val="100000"/>
              </a:lnSpc>
              <a:spcBef>
                <a:spcPts val="990"/>
              </a:spcBef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[Yuk15] YUKSEL C.: Sample Elimination for Generating Poisson Disk Sample Sets. Computer Graphics Forum (2015). doi:10.1111/ cgf.12538. </a:t>
            </a:r>
            <a:endParaRPr sz="13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[GG07] GUENNEBAUD G., GROSS M.: Algebraic point set sur faces. ACM Transactions on Graphics 26 (7 2007). doi:10.1145/1276377.1276406.</a:t>
            </a:r>
            <a:endParaRPr lang="fr-FR" sz="13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</p:txBody>
      </p:sp>
      <p:sp>
        <p:nvSpPr>
          <p:cNvPr id="1233415779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18" y="11151"/>
            <a:ext cx="11563344" cy="1036584"/>
          </a:xfrm>
        </p:spPr>
        <p:txBody>
          <a:bodyPr/>
          <a:lstStyle>
            <a:lvl1pPr algn="l">
              <a:defRPr sz="3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marL="0" indent="0" algn="l">
              <a:buFont typeface="Arial"/>
              <a:buNone/>
              <a:defRPr/>
            </a:pPr>
            <a:r>
              <a:rPr sz="3800"/>
              <a:t>Bibliography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783778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fld id="{CAA707B2-C29B-2617-6A06-5EE95E767E83}" type="slidenum">
              <a:rPr lang="fr-FR">
                <a:latin typeface="FreeSans"/>
                <a:ea typeface="FreeSans"/>
                <a:cs typeface="FreeSans"/>
              </a:rPr>
              <a:t>154</a:t>
            </a:fld>
            <a:endParaRPr/>
          </a:p>
        </p:txBody>
      </p:sp>
      <p:sp>
        <p:nvSpPr>
          <p:cNvPr id="60311972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r>
              <a:rPr sz="900"/>
              <a:t>SURVEY ON DIFFERENTIAL ESTIMATORS FOR 3D POINT CLOUDS</a:t>
            </a:r>
          </a:p>
        </p:txBody>
      </p:sp>
      <p:sp>
        <p:nvSpPr>
          <p:cNvPr id="3809201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fld id="{79639D94-BC45-0BFB-1A0D-49E3A098E3A5}" type="datetime1">
              <a:rPr lang="fr-FR"/>
              <a:t>08/05/2026</a:t>
            </a:fld>
            <a:endParaRPr/>
          </a:p>
        </p:txBody>
      </p:sp>
      <p:sp>
        <p:nvSpPr>
          <p:cNvPr id="503592095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239589" y="1240300"/>
            <a:ext cx="11264576" cy="529626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defRPr>
                <a:latin typeface="FreeSans"/>
                <a:ea typeface="FreeSans"/>
                <a:cs typeface="FreeSans"/>
              </a:defRPr>
            </a:lvl1pPr>
            <a:lvl2pPr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marL="0" indent="0"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[BM16] BOULCHA.,MARLETR.: Deep learning for robust normal estimation in unstructured point clouds. In Eurographics Symposium on Geometry Processing (2016), vol.35.doi:10.1111/cgf.12983.</a:t>
            </a:r>
            <a:endParaRPr lang="fr-FR" sz="13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[QSMG17] QI C. R., SU H., MO K., GUIBAS L. J.: Pointnet: Deep learning on point sets for 3d classification and segmentation. In Proceedings- 30th IEEE Conference on Computer Vision and Pattern Recognition, CVPR 2017 (2017), vol. 2017-January. doi:10.1109/CVPR.2017.16. 10</a:t>
            </a:r>
            <a:endParaRPr lang="fr-FR" sz="13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[GKOM18] GUERRERO P., KLEIMAN Y., OVSJANIKOV M., MITRA N. J.: Pcpnet learning local shape properties from raw point clouds. Computer Graphics Forum 37 (2018), 75–85. doi:10.1111/CGF.13343.</a:t>
            </a:r>
            <a:endParaRPr lang="fr-FR" sz="13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[ZNZ∗25] ZHANG J., NIE M., ZOU C., LIU J., LIU L., CAO J.: PointNorm-Net: Self-Supervised Normal Prediction of 3D Point Clouds via Multi-Modal Distribution Estimation . IEEE Transactions on Pattern Analysis &amp; Machine Intelligence 47, 08 (Aug. 2025), 6515–6530.doi:10.1109/TPAMI.2025.3562051. </a:t>
            </a:r>
            <a:endParaRPr lang="fr-FR" sz="13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[ZLD∗21] ZHU R., LIU Y., DONG Z., WANG Y., JIANG T., WANG W., YANGB.: AdaFit:Rethinkinglearning-based normal estimation on point clouds. In 2021 IEEE/CVF International Conference on Computer Vision (ICCV) (2021), pp. 6098–6107. doi:10.1109/ICCV48922.2021.00606. 10, 19</a:t>
            </a:r>
            <a:endParaRPr lang="fr-FR" sz="1300" b="0" i="0" u="none" strike="noStrike" cap="none" spc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[LZW∗22] LI K., ZHAO M., WU H., YAN D.-M., SHEN Z., WANG F.-Y., XIONG G.: GraphFit: Learning multi-scale graph-convolutional representation for point cloud normal estimation. In Computer Vision ECCV 2022:17th European Conference,Tel Aviv, Israel, October 23–27, 2022, Proceedings, Part XXXII (Berlin, Heidelberg, 2022), Springer Verlag, p. 651–667. doi:10.1007/978-3-031-19824-3_38.10, 19</a:t>
            </a:r>
            <a:endParaRPr lang="fr-FR" sz="1300" b="0" i="0" u="none" strike="noStrike" cap="none" spc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rgbClr val="000000"/>
                </a:solidFill>
                <a:latin typeface="FreeSans"/>
                <a:ea typeface="FreeSans"/>
                <a:cs typeface="FreeSans"/>
              </a:rPr>
              <a:t>[ZJW∗23] ZHOU J., JIN W., WANG M., LIU X., LI Z., LIU Z.: Improvement of normal estimation for point clouds via simplifying surface fitting. CAD Computer Aided Design 161 (2023). doi:10.1016/j.cad.2023.103533. 10, 19</a:t>
            </a:r>
            <a:endParaRPr lang="fr-FR" sz="1300" b="0" i="0" u="none" strike="noStrike" cap="none" spc="0">
              <a:solidFill>
                <a:srgbClr val="000000"/>
              </a:solidFill>
              <a:latin typeface="FreeSans"/>
              <a:cs typeface="FreeSans"/>
            </a:endParaRPr>
          </a:p>
        </p:txBody>
      </p:sp>
      <p:sp>
        <p:nvSpPr>
          <p:cNvPr id="497959420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17" y="11151"/>
            <a:ext cx="11563344" cy="1036584"/>
          </a:xfrm>
        </p:spPr>
        <p:txBody>
          <a:bodyPr/>
          <a:lstStyle>
            <a:lvl1pPr algn="l">
              <a:defRPr sz="3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marL="0" indent="0" algn="l">
              <a:buFont typeface="Arial"/>
              <a:buNone/>
              <a:defRPr/>
            </a:pPr>
            <a:r>
              <a:rPr sz="3800"/>
              <a:t>Bibliography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820507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fld id="{594A029F-7332-AD66-8399-80764CF63A30}" type="slidenum">
              <a:rPr lang="fr-FR">
                <a:latin typeface="FreeSans"/>
                <a:ea typeface="FreeSans"/>
                <a:cs typeface="FreeSans"/>
              </a:rPr>
              <a:t>155</a:t>
            </a:fld>
            <a:endParaRPr/>
          </a:p>
        </p:txBody>
      </p:sp>
      <p:sp>
        <p:nvSpPr>
          <p:cNvPr id="94640284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r>
              <a:rPr sz="900"/>
              <a:t>SURVEY ON DIFFERENTIAL ESTIMATORS FOR 3D POINT CLOUDS</a:t>
            </a:r>
          </a:p>
        </p:txBody>
      </p:sp>
      <p:sp>
        <p:nvSpPr>
          <p:cNvPr id="181875065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fld id="{94CE7B19-A68C-4D3A-57FA-9794704637BC}" type="datetime1">
              <a:rPr lang="fr-FR"/>
              <a:t>08/05/2026</a:t>
            </a:fld>
            <a:endParaRPr/>
          </a:p>
        </p:txBody>
      </p:sp>
      <p:sp>
        <p:nvSpPr>
          <p:cNvPr id="136598513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239589" y="1240300"/>
            <a:ext cx="11264576" cy="529626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defRPr>
                <a:latin typeface="FreeSans"/>
                <a:ea typeface="FreeSans"/>
                <a:cs typeface="FreeSans"/>
              </a:defRPr>
            </a:lvl1pPr>
            <a:lvl2pPr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marL="0" indent="0"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rgbClr val="000000"/>
                </a:solidFill>
                <a:latin typeface="FreeSans"/>
                <a:ea typeface="FreeSans"/>
                <a:cs typeface="FreeSans"/>
              </a:rPr>
              <a:t>[LOM20] LENSSEN J. E., OSENDORFER C., MASCI J.: Deep iterative surface normal estimation. In Proceedings of the IEEE Computer Society Conference on Computer Vision and Pattern Recognition (2020). doi:10.1109/CVPR42600.2020.01126.</a:t>
            </a:r>
            <a:endParaRPr lang="fr-FR" sz="1300" b="0" i="0" u="none" strike="noStrike" cap="none" spc="0">
              <a:solidFill>
                <a:srgbClr val="000000"/>
              </a:solidFill>
              <a:latin typeface="FreeSans"/>
              <a:cs typeface="FreeSans"/>
            </a:endParaRPr>
          </a:p>
          <a:p>
            <a:pPr marL="0" indent="0"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rgbClr val="000000"/>
                </a:solidFill>
                <a:latin typeface="FreeSans"/>
                <a:ea typeface="FreeSans"/>
                <a:cs typeface="FreeSans"/>
              </a:rPr>
              <a:t>[BSG20] BEN-SHABAT Y., GOULD S.: Deepfit: 3d surface fitting via neural network weighted least squares, 2020. doi:10.1007/978-3-030-58452-8_2. 10, 19</a:t>
            </a:r>
            <a:endParaRPr lang="fr-FR" sz="1300" b="0" i="0" u="none" strike="noStrike" cap="none" spc="0">
              <a:solidFill>
                <a:srgbClr val="000000"/>
              </a:solidFill>
              <a:latin typeface="FreeSans"/>
              <a:cs typeface="FreeSans"/>
            </a:endParaRPr>
          </a:p>
          <a:p>
            <a:pPr marL="0" indent="0"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rgbClr val="000000"/>
                </a:solidFill>
                <a:latin typeface="FreeSans"/>
                <a:ea typeface="FreeSans"/>
                <a:cs typeface="FreeSans"/>
              </a:rPr>
              <a:t>[CZB∗22] CAO J., ZHU H., BAI Y., ZHOU J., PAN J., SU Z.: Latent tangent space representation for normal estimation. IEEE Transactions on Industrial Electronics 69 (2022). doi:10.1109/TIE.2021.3053904. 10</a:t>
            </a:r>
            <a:endParaRPr lang="fr-FR" sz="1300" b="0" i="0" u="none" strike="noStrike" cap="none" spc="0">
              <a:solidFill>
                <a:srgbClr val="000000"/>
              </a:solidFill>
              <a:latin typeface="FreeSans"/>
              <a:cs typeface="FreeSans"/>
            </a:endParaRPr>
          </a:p>
          <a:p>
            <a:pPr marL="0" indent="0"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rgbClr val="000000"/>
                </a:solidFill>
                <a:latin typeface="FreeSans"/>
                <a:ea typeface="FreeSans"/>
                <a:cs typeface="FreeSans"/>
              </a:rPr>
              <a:t>[LLC∗22] LI Q., LIU Y.-S., CHENG J.-S., WANG C., FANG Y., HANZ.: HSurf-Net: Normal estimation for 3D point clouds by learning hyper surfaces. In Advances in Neural Information Processing Systems (NeurIPS) (2022), vol. 35, Curran Associates, Inc., pp. 4218–4230. </a:t>
            </a:r>
          </a:p>
          <a:p>
            <a:pPr marL="0" indent="0"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rgbClr val="000000"/>
                </a:solidFill>
                <a:latin typeface="FreeSans"/>
                <a:ea typeface="FreeSans"/>
                <a:cs typeface="FreeSans"/>
              </a:rPr>
              <a:t>[LFS∗23] LI Q., FENG H., SHI K., GAO Y., FANG Y., LIU Y.-S., HANZ.: SHS-Net: Learning signed hyper surfaces for oriented normal estimation of point clouds. In Proceedings of the IEEE/CVF Conference on Computer Vision and Pattern Recognition (CVPR) (Los Alamitos, CA, USA, June 2023), IEEE Computer Society, pp. 13591–13600.doi:10.1109/CVPR52729.2023.01306.10</a:t>
            </a:r>
            <a:endParaRPr lang="fr-FR" sz="1300" b="0" i="0" u="none" strike="noStrike" cap="none" spc="0">
              <a:solidFill>
                <a:srgbClr val="000000"/>
              </a:solidFill>
              <a:latin typeface="FreeSans"/>
              <a:cs typeface="FreeSans"/>
            </a:endParaRPr>
          </a:p>
          <a:p>
            <a:pPr marL="0" indent="0"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rgbClr val="000000"/>
                </a:solidFill>
                <a:latin typeface="FreeSans"/>
                <a:ea typeface="FreeSans"/>
                <a:cs typeface="FreeSans"/>
              </a:rPr>
              <a:t>[LSY24] LYU B., SHEN L.-Y., YUAN C.-M.: Igf-fit: Implicit gradient field fitting for point cloud normal estimation. Graphical Models 133 (2024), 101214. doi:10.1016/j.gmod.2024.101214.</a:t>
            </a:r>
            <a:endParaRPr sz="13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buFont typeface="Arial"/>
              <a:buNone/>
              <a:defRPr/>
            </a:pPr>
            <a:endParaRPr lang="fr-FR" sz="1300" b="0" i="0" u="none" strike="noStrike" cap="none" spc="0">
              <a:solidFill>
                <a:srgbClr val="000000"/>
              </a:solidFill>
              <a:latin typeface="FreeSans"/>
              <a:cs typeface="FreeSans"/>
            </a:endParaRPr>
          </a:p>
        </p:txBody>
      </p:sp>
      <p:sp>
        <p:nvSpPr>
          <p:cNvPr id="1985963958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17" y="11151"/>
            <a:ext cx="11563344" cy="1036584"/>
          </a:xfrm>
        </p:spPr>
        <p:txBody>
          <a:bodyPr/>
          <a:lstStyle>
            <a:lvl1pPr algn="l">
              <a:defRPr sz="3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marL="0" indent="0" algn="l">
              <a:buFont typeface="Arial"/>
              <a:buNone/>
              <a:defRPr/>
            </a:pPr>
            <a:r>
              <a:rPr sz="3800"/>
              <a:t>Bibliography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311430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fld id="{9B7E72F5-0CEB-9BBA-A7F3-B2A0C3697703}" type="slidenum">
              <a:rPr lang="fr-FR">
                <a:latin typeface="FreeSans"/>
                <a:ea typeface="FreeSans"/>
                <a:cs typeface="FreeSans"/>
              </a:rPr>
              <a:t>156</a:t>
            </a:fld>
            <a:endParaRPr/>
          </a:p>
        </p:txBody>
      </p:sp>
      <p:sp>
        <p:nvSpPr>
          <p:cNvPr id="72174371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r>
              <a:rPr sz="900"/>
              <a:t>SURVEY ON DIFFERENTIAL ESTIMATORS FOR 3D POINT CLOUDS</a:t>
            </a:r>
          </a:p>
        </p:txBody>
      </p:sp>
      <p:sp>
        <p:nvSpPr>
          <p:cNvPr id="116009454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fld id="{86522036-DE2C-BB00-99C7-36B289560476}" type="datetime1">
              <a:rPr lang="fr-FR"/>
              <a:t>08/05/2026</a:t>
            </a:fld>
            <a:endParaRPr/>
          </a:p>
        </p:txBody>
      </p:sp>
      <p:sp>
        <p:nvSpPr>
          <p:cNvPr id="837372367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239589" y="1240300"/>
            <a:ext cx="11264576" cy="529626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defRPr>
                <a:latin typeface="FreeSans"/>
                <a:ea typeface="FreeSans"/>
                <a:cs typeface="FreeSans"/>
              </a:defRPr>
            </a:lvl1pPr>
            <a:lvl2pPr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marL="0" indent="0">
              <a:buFont typeface="Arial"/>
              <a:buNone/>
              <a:defRPr/>
            </a:pPr>
            <a:endParaRPr sz="13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[RB25] RAUCH L., BRAML T.: Rohbau3D: A shell construction site 3d point cloud dataset. Scientific Data 2025 12:1 12 (8 2025), 1478–. doi:10.1038/s41597-025-05827-7</a:t>
            </a:r>
            <a:endParaRPr sz="13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marL="0" indent="0"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[HJP∗24] HANSEN L. H., JENSEN S. B., PHILIPSEN M. P., MØGELMOSE A., BODUM L., MOESLUND T. B.: OpenTrench3D: A photogrammetric 3d point cloud dataset for semantic segmentation of underground utilities. In 2024 IEEE/CVF Conference on Computer Vision and Pattern Recognition Workshops (CVPRW) (2024), pp. 7646–7655. doi:10.1109/CVPRW63382.2024.00760. 17</a:t>
            </a:r>
            <a:endParaRPr sz="1300" b="0" i="0" u="none" strike="noStrike" cap="none" spc="0">
              <a:solidFill>
                <a:schemeClr val="tx1"/>
              </a:solidFill>
              <a:latin typeface="FreeSans"/>
              <a:cs typeface="FreeSans"/>
            </a:endParaRPr>
          </a:p>
          <a:p>
            <a:pPr marL="0" indent="0">
              <a:buFont typeface="Arial"/>
              <a:buNone/>
              <a:defRPr/>
            </a:pPr>
            <a:r>
              <a:rPr lang="fr-FR" sz="13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[HSL∗17] HACKELT., SAVINOVN., LADICKYL.,WEGNER J.D., SCHINDLERK., POLLEFEYSM.: SEMANTIC3D.NET: A NEW LARGE-SCALE POINT CLOUD CLASSIFICATION BENCHMARK. ISPRS Annals of the Photogrammetry, Remote Sensing and Spatial Information Sciences IV-1/W1 (2017), 91–98. doi:10.5194/ isprs-annals-IV-1-W1-91-2017.5  </a:t>
            </a:r>
            <a:endParaRPr sz="1300" b="0" i="0" u="none" strike="noStrike" cap="none" spc="0">
              <a:solidFill>
                <a:srgbClr val="000000"/>
              </a:solidFill>
              <a:latin typeface="FreeSans"/>
              <a:ea typeface="FreeSans"/>
              <a:cs typeface="FreeSans"/>
            </a:endParaRPr>
          </a:p>
        </p:txBody>
      </p:sp>
      <p:sp>
        <p:nvSpPr>
          <p:cNvPr id="776796798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17" y="11151"/>
            <a:ext cx="11563344" cy="1036584"/>
          </a:xfrm>
        </p:spPr>
        <p:txBody>
          <a:bodyPr/>
          <a:lstStyle>
            <a:lvl1pPr algn="l">
              <a:defRPr sz="3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marL="0" indent="0" algn="l">
              <a:buFont typeface="Arial"/>
              <a:buNone/>
              <a:defRPr/>
            </a:pPr>
            <a:r>
              <a:rPr sz="3800"/>
              <a:t>Bibliography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118637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F583BFA-62B2-5C08-9B0A-CF74271BC0D8}" type="datetime1">
              <a:rPr lang="fr-FR"/>
              <a:t>08/05/2026</a:t>
            </a:fld>
            <a:endParaRPr/>
          </a:p>
        </p:txBody>
      </p:sp>
      <p:sp>
        <p:nvSpPr>
          <p:cNvPr id="32133467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BBA2087-F372-FD4D-32D8-46BEF6AB1971}" type="slidenum">
              <a:rPr lang="fr-FR">
                <a:latin typeface="FreeSans"/>
                <a:ea typeface="FreeSans"/>
                <a:cs typeface="FreeSans"/>
              </a:rPr>
              <a:t>16</a:t>
            </a:fld>
            <a:endParaRPr/>
          </a:p>
        </p:txBody>
      </p:sp>
      <p:sp>
        <p:nvSpPr>
          <p:cNvPr id="65389129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472478938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t>Depth map 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(RGBD)</a:t>
            </a:r>
            <a:endParaRPr/>
          </a:p>
          <a:p>
            <a:pPr>
              <a:defRPr/>
            </a:pPr>
            <a:r>
              <a:t>Photogrammetry</a:t>
            </a:r>
          </a:p>
          <a:p>
            <a:pPr>
              <a:defRPr/>
            </a:pPr>
            <a:r>
              <a:t>LiDAR</a:t>
            </a:r>
          </a:p>
          <a:p>
            <a:pPr>
              <a:defRPr/>
            </a:pPr>
            <a:r>
              <a:t>...</a:t>
            </a:r>
          </a:p>
        </p:txBody>
      </p:sp>
      <p:sp>
        <p:nvSpPr>
          <p:cNvPr id="571852788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3D point clouds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Acquisition processes</a:t>
            </a:r>
            <a:endParaRPr sz="3800"/>
          </a:p>
        </p:txBody>
      </p:sp>
      <p:pic>
        <p:nvPicPr>
          <p:cNvPr id="1519717168" name="Image 691475012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277099" y="781050"/>
            <a:ext cx="4326300" cy="3317473"/>
          </a:xfrm>
          <a:prstGeom prst="rect">
            <a:avLst/>
          </a:prstGeom>
        </p:spPr>
      </p:pic>
      <p:pic>
        <p:nvPicPr>
          <p:cNvPr id="1399905566" name="Image 746865895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6534150" y="1317046"/>
            <a:ext cx="4688249" cy="3159733"/>
          </a:xfrm>
          <a:prstGeom prst="rect">
            <a:avLst/>
          </a:prstGeom>
        </p:spPr>
      </p:pic>
      <p:pic>
        <p:nvPicPr>
          <p:cNvPr id="2000145252" name="Image 1008557237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6251829" y="1282803"/>
            <a:ext cx="4970566" cy="3193976"/>
          </a:xfrm>
          <a:prstGeom prst="rect">
            <a:avLst/>
          </a:prstGeom>
        </p:spPr>
      </p:pic>
      <p:pic>
        <p:nvPicPr>
          <p:cNvPr id="1230374011" name="Image 2132502144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5538431" y="2310293"/>
            <a:ext cx="4897801" cy="314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16674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7D0FC42-5EB6-7575-FBA2-9B46B1017DD5}" type="datetime1">
              <a:rPr lang="fr-FR"/>
              <a:t>08/05/2026</a:t>
            </a:fld>
            <a:endParaRPr/>
          </a:p>
        </p:txBody>
      </p:sp>
      <p:sp>
        <p:nvSpPr>
          <p:cNvPr id="43240254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615FDA1B-D5E3-EFE8-1153-F85B2AFBC578}" type="slidenum">
              <a:rPr lang="fr-FR">
                <a:latin typeface="FreeSans"/>
                <a:ea typeface="FreeSans"/>
                <a:cs typeface="FreeSans"/>
              </a:rPr>
              <a:t>17</a:t>
            </a:fld>
            <a:endParaRPr/>
          </a:p>
        </p:txBody>
      </p:sp>
      <p:sp>
        <p:nvSpPr>
          <p:cNvPr id="116948647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48966691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t>Depth map 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(RGBD)</a:t>
            </a:r>
            <a:endParaRPr/>
          </a:p>
          <a:p>
            <a:pPr>
              <a:defRPr/>
            </a:pPr>
            <a:r>
              <a:t>Photogrammetry</a:t>
            </a:r>
          </a:p>
          <a:p>
            <a:pPr>
              <a:defRPr/>
            </a:pPr>
            <a:r>
              <a:t>LiDAR</a:t>
            </a:r>
          </a:p>
          <a:p>
            <a:pPr>
              <a:defRPr/>
            </a:pPr>
            <a:r>
              <a:t>...</a:t>
            </a:r>
          </a:p>
        </p:txBody>
      </p:sp>
      <p:sp>
        <p:nvSpPr>
          <p:cNvPr id="1868818370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0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3D point clouds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Acquisition processes</a:t>
            </a:r>
            <a:endParaRPr sz="3800"/>
          </a:p>
        </p:txBody>
      </p:sp>
      <p:pic>
        <p:nvPicPr>
          <p:cNvPr id="2024796176" name="Image 1351128661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277099" y="781050"/>
            <a:ext cx="4326300" cy="3317472"/>
          </a:xfrm>
          <a:prstGeom prst="rect">
            <a:avLst/>
          </a:prstGeom>
        </p:spPr>
      </p:pic>
      <p:pic>
        <p:nvPicPr>
          <p:cNvPr id="1872076719" name="Image 255148633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6534150" y="1317045"/>
            <a:ext cx="4688249" cy="3159732"/>
          </a:xfrm>
          <a:prstGeom prst="rect">
            <a:avLst/>
          </a:prstGeom>
        </p:spPr>
      </p:pic>
      <p:pic>
        <p:nvPicPr>
          <p:cNvPr id="2112681487" name="Image 1526389437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6251829" y="1282802"/>
            <a:ext cx="4970566" cy="3193975"/>
          </a:xfrm>
          <a:prstGeom prst="rect">
            <a:avLst/>
          </a:prstGeom>
        </p:spPr>
      </p:pic>
      <p:pic>
        <p:nvPicPr>
          <p:cNvPr id="1031254860" name="Image 1789728952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5538430" y="2310292"/>
            <a:ext cx="4897801" cy="3147217"/>
          </a:xfrm>
          <a:prstGeom prst="rect">
            <a:avLst/>
          </a:prstGeom>
        </p:spPr>
      </p:pic>
      <p:sp>
        <p:nvSpPr>
          <p:cNvPr id="2031083978" name="Rectangle 2024267626"/>
          <p:cNvSpPr/>
          <p:nvPr/>
        </p:nvSpPr>
        <p:spPr bwMode="auto">
          <a:xfrm>
            <a:off x="389747" y="2071686"/>
            <a:ext cx="3421062" cy="1931584"/>
          </a:xfrm>
          <a:prstGeom prst="rect">
            <a:avLst/>
          </a:prstGeom>
          <a:noFill/>
          <a:ln w="38100" cap="flat" cmpd="sng" algn="ctr">
            <a:solidFill>
              <a:schemeClr val="tx1">
                <a:lumMod val="74901"/>
                <a:lumOff val="25099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0813331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212E3F3-FDEB-D411-BD3A-CC99DDA5CD00}" type="datetime1">
              <a:rPr lang="fr-FR"/>
              <a:t>08/05/2026</a:t>
            </a:fld>
            <a:endParaRPr/>
          </a:p>
        </p:txBody>
      </p:sp>
      <p:sp>
        <p:nvSpPr>
          <p:cNvPr id="161896442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085CED17-3412-142D-47F9-2AFDE4610830}" type="slidenum">
              <a:rPr lang="fr-FR">
                <a:latin typeface="FreeSans"/>
                <a:ea typeface="FreeSans"/>
                <a:cs typeface="FreeSans"/>
              </a:rPr>
              <a:t>18</a:t>
            </a:fld>
            <a:endParaRPr/>
          </a:p>
        </p:txBody>
      </p:sp>
      <p:sp>
        <p:nvSpPr>
          <p:cNvPr id="5131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302800046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Unordered data 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</p:txBody>
      </p:sp>
      <p:sp>
        <p:nvSpPr>
          <p:cNvPr id="1824442387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3D point clouds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Properties</a:t>
            </a:r>
            <a:endParaRPr sz="3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2451917" name="Rectangle 744872389"/>
              <p:cNvSpPr/>
              <p:nvPr/>
            </p:nvSpPr>
            <p:spPr bwMode="auto">
              <a:xfrm>
                <a:off x="7338673" y="1388157"/>
                <a:ext cx="862256" cy="1310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800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≠</m:t>
                          </m:r>
                        </m:oMath>
                      </m:oMathPara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endParaRPr sz="8000">
                  <a:latin typeface="Cambria Math"/>
                  <a:ea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992451917" name="Rectangle 7448723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8673" y="1388157"/>
                <a:ext cx="862256" cy="1310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8841538" name="Image 1854854866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4691303" y="1075441"/>
            <a:ext cx="2000523" cy="2269050"/>
          </a:xfrm>
          <a:prstGeom prst="rect">
            <a:avLst/>
          </a:prstGeom>
        </p:spPr>
      </p:pic>
      <p:pic>
        <p:nvPicPr>
          <p:cNvPr id="841642771" name="Image 1735411838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8765383" y="1075441"/>
            <a:ext cx="2000523" cy="2269050"/>
          </a:xfrm>
          <a:prstGeom prst="rect">
            <a:avLst/>
          </a:prstGeom>
        </p:spPr>
      </p:pic>
      <p:pic>
        <p:nvPicPr>
          <p:cNvPr id="1276483148" name="Image 2027875457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4338636" y="3436936"/>
            <a:ext cx="2704556" cy="2687108"/>
          </a:xfrm>
          <a:prstGeom prst="rect">
            <a:avLst/>
          </a:prstGeom>
        </p:spPr>
      </p:pic>
      <p:pic>
        <p:nvPicPr>
          <p:cNvPr id="227316649" name="Image 912585339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>
            <a:off x="8415072" y="3436936"/>
            <a:ext cx="2704556" cy="2687108"/>
          </a:xfrm>
          <a:prstGeom prst="rect">
            <a:avLst/>
          </a:prstGeom>
        </p:spPr>
      </p:pic>
      <p:pic>
        <p:nvPicPr>
          <p:cNvPr id="40503766" name="Image 1054705099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>
            <a:off x="5049018" y="5068504"/>
            <a:ext cx="2152923" cy="1383090"/>
          </a:xfrm>
          <a:prstGeom prst="rect">
            <a:avLst/>
          </a:prstGeom>
        </p:spPr>
      </p:pic>
      <p:pic>
        <p:nvPicPr>
          <p:cNvPr id="1027021900" name="Image 701703977"/>
          <p:cNvPicPr>
            <a:picLocks noChangeAspect="1"/>
          </p:cNvPicPr>
          <p:nvPr/>
        </p:nvPicPr>
        <p:blipFill rotWithShape="1">
          <a:blip r:embed="rId9"/>
          <a:stretch/>
        </p:blipFill>
        <p:spPr bwMode="auto">
          <a:xfrm>
            <a:off x="9130754" y="5076442"/>
            <a:ext cx="2152923" cy="1383090"/>
          </a:xfrm>
          <a:prstGeom prst="rect">
            <a:avLst/>
          </a:prstGeom>
        </p:spPr>
      </p:pic>
      <p:sp>
        <p:nvSpPr>
          <p:cNvPr id="537327276" name="ZoneTexte 1238813591"/>
          <p:cNvSpPr txBox="1"/>
          <p:nvPr/>
        </p:nvSpPr>
        <p:spPr bwMode="auto">
          <a:xfrm>
            <a:off x="8765383" y="727683"/>
            <a:ext cx="2002322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t>permuted pixels </a:t>
            </a:r>
          </a:p>
        </p:txBody>
      </p:sp>
      <p:sp>
        <p:nvSpPr>
          <p:cNvPr id="979062136" name="ZoneTexte 1217565050"/>
          <p:cNvSpPr txBox="1"/>
          <p:nvPr/>
        </p:nvSpPr>
        <p:spPr bwMode="auto">
          <a:xfrm>
            <a:off x="8415072" y="6317269"/>
            <a:ext cx="2869684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t>permuted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5127702" name="Rectangle 774007825"/>
              <p:cNvSpPr/>
              <p:nvPr/>
            </p:nvSpPr>
            <p:spPr bwMode="auto">
              <a:xfrm>
                <a:off x="7338673" y="4062167"/>
                <a:ext cx="862256" cy="1310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800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=</m:t>
                          </m:r>
                        </m:oMath>
                      </m:oMathPara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endParaRPr sz="8000">
                  <a:latin typeface="Cambria Math"/>
                  <a:ea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975127702" name="Rectangle 7740078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8673" y="4062167"/>
                <a:ext cx="862256" cy="1310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7661761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27D2820-B75D-F24D-81E4-32E49901EDE4}" type="datetime1">
              <a:rPr lang="fr-FR"/>
              <a:t>08/05/2026</a:t>
            </a:fld>
            <a:endParaRPr/>
          </a:p>
        </p:txBody>
      </p:sp>
      <p:sp>
        <p:nvSpPr>
          <p:cNvPr id="99192109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6BAB5AA-6901-E5FA-9480-40C77B57F1B1}" type="slidenum">
              <a:rPr lang="fr-FR">
                <a:latin typeface="FreeSans"/>
                <a:ea typeface="FreeSans"/>
                <a:cs typeface="FreeSans"/>
              </a:rPr>
              <a:t>19</a:t>
            </a:fld>
            <a:endParaRPr/>
          </a:p>
        </p:txBody>
      </p:sp>
      <p:sp>
        <p:nvSpPr>
          <p:cNvPr id="26449306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03702701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Unordered data </a:t>
            </a:r>
            <a:endParaRPr/>
          </a:p>
          <a:p>
            <a:pPr>
              <a:defRPr/>
            </a:pPr>
            <a:r>
              <a:t>Geometric complexity</a:t>
            </a:r>
          </a:p>
          <a:p>
            <a:pPr lvl="0"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</p:txBody>
      </p:sp>
      <p:sp>
        <p:nvSpPr>
          <p:cNvPr id="1855217729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3D point clouds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Properties</a:t>
            </a:r>
            <a:endParaRPr sz="3800"/>
          </a:p>
        </p:txBody>
      </p:sp>
      <p:pic>
        <p:nvPicPr>
          <p:cNvPr id="341266149" name="Image 908488851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177519" y="4368277"/>
            <a:ext cx="3456921" cy="1945751"/>
          </a:xfrm>
          <a:prstGeom prst="rect">
            <a:avLst/>
          </a:prstGeom>
        </p:spPr>
      </p:pic>
      <p:pic>
        <p:nvPicPr>
          <p:cNvPr id="143122130" name="Image 1662709560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5589581" y="951316"/>
            <a:ext cx="5901561" cy="3342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4118885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1pPr>
            <a:lvl2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2pPr>
            <a:lvl3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3pPr>
            <a:lvl4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4pPr>
            <a:lvl5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5pPr>
            <a:lvl6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6pPr>
            <a:lvl7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7pPr>
            <a:lvl8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8pPr>
            <a:lvl9pPr>
              <a:defRPr sz="6000">
                <a:solidFill>
                  <a:srgbClr val="00B0F0"/>
                </a:solidFill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6000" b="0" i="0" u="none" strike="noStrike" cap="none" spc="0">
                <a:solidFill>
                  <a:srgbClr val="00B0F0"/>
                </a:solidFill>
                <a:latin typeface="FreeSans"/>
                <a:ea typeface="FreeSans"/>
                <a:cs typeface="FreeSans"/>
              </a:rPr>
              <a:t>Survey on differential estimators for 3d point clouds</a:t>
            </a:r>
            <a:endParaRPr/>
          </a:p>
        </p:txBody>
      </p:sp>
      <p:sp>
        <p:nvSpPr>
          <p:cNvPr id="154818517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fld id="{56647479-B020-EE65-C579-8B454A5C0C3E}" type="slidenum">
              <a:rPr lang="fr-FR">
                <a:latin typeface="FreeSans"/>
                <a:ea typeface="FreeSans"/>
                <a:cs typeface="FreeSans"/>
              </a:rPr>
              <a:t>2</a:t>
            </a:fld>
            <a:endParaRPr/>
          </a:p>
        </p:txBody>
      </p:sp>
      <p:sp>
        <p:nvSpPr>
          <p:cNvPr id="606163221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compatLnSpc="0"/>
          <a:lstStyle/>
          <a:p>
            <a:pPr>
              <a:defRPr/>
            </a:pPr>
            <a:fld id="{9F7EF779-9837-5137-2B3F-D68EE2F7EEE8}" type="datetime1">
              <a:rPr lang="fr-FR"/>
              <a:t>08/05/2026</a:t>
            </a:fld>
            <a:endParaRPr/>
          </a:p>
        </p:txBody>
      </p:sp>
      <p:sp>
        <p:nvSpPr>
          <p:cNvPr id="1946694220" name="ZoneTexte 623833517"/>
          <p:cNvSpPr txBox="1"/>
          <p:nvPr/>
        </p:nvSpPr>
        <p:spPr bwMode="auto">
          <a:xfrm>
            <a:off x="673218" y="5366652"/>
            <a:ext cx="9538926" cy="103820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indent="0" algn="l">
              <a:lnSpc>
                <a:spcPct val="114999"/>
              </a:lnSpc>
              <a:buFont typeface="Arial"/>
              <a:buNone/>
              <a:defRPr/>
            </a:pPr>
            <a:r>
              <a:rPr lang="fr-FR" sz="1800" b="0" i="0" u="none" strike="noStrike" cap="none" spc="0" baseline="3000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1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 IRIT, Université de Toulouse, CNRS, Toulouse INP, UT, Toulouse, France</a:t>
            </a:r>
            <a:endParaRPr lang="fr-FR" sz="22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marL="0" indent="0" algn="l">
              <a:lnSpc>
                <a:spcPct val="114999"/>
              </a:lnSpc>
              <a:buFont typeface="Arial"/>
              <a:buNone/>
              <a:defRPr/>
            </a:pPr>
            <a:r>
              <a:rPr lang="fr-FR" sz="1800" b="0" i="0" u="none" strike="noStrike" cap="none" spc="0" baseline="3000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2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 Cerema, Toulouse, France</a:t>
            </a:r>
            <a:endParaRPr sz="22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marL="0" indent="0" algn="l">
              <a:lnSpc>
                <a:spcPct val="114999"/>
              </a:lnSpc>
              <a:buFont typeface="Arial"/>
              <a:buNone/>
              <a:defRPr/>
            </a:pPr>
            <a:r>
              <a:rPr lang="fr-FR" sz="1800" b="0" i="0" u="none" strike="noStrike" cap="none" spc="0" baseline="3000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3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 CNRS, Université Claude Bernard Lyon 1, INSA Lyon, LIRIS, France</a:t>
            </a:r>
            <a:endParaRPr/>
          </a:p>
        </p:txBody>
      </p:sp>
      <p:sp>
        <p:nvSpPr>
          <p:cNvPr id="1204911674" name="Subtitle 2"/>
          <p:cNvSpPr>
            <a:spLocks noGrp="1"/>
          </p:cNvSpPr>
          <p:nvPr/>
        </p:nvSpPr>
        <p:spPr bwMode="auto">
          <a:xfrm>
            <a:off x="673218" y="2674770"/>
            <a:ext cx="12030068" cy="849475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7"/>
              </a:spcBef>
              <a:buFont typeface="Arial"/>
              <a:buChar char="•"/>
              <a:defRPr sz="55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5pPr>
            <a:lvl6pPr marL="2514597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9pPr>
          </a:lstStyle>
          <a:p>
            <a:pPr marL="0" indent="0" algn="l">
              <a:buFont typeface="Arial"/>
              <a:buNone/>
              <a:defRPr/>
            </a:pPr>
            <a:r>
              <a:rPr lang="fr-FR" sz="2200" b="1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Léo Arnal--Anger</a:t>
            </a:r>
            <a:r>
              <a:rPr lang="fr-FR" sz="2200" b="0" i="0" u="none" strike="noStrike" cap="none" spc="0" baseline="3000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1</a:t>
            </a:r>
            <a:r>
              <a:rPr lang="fr-FR" sz="22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,</a:t>
            </a:r>
            <a:r>
              <a:rPr lang="fr-FR" sz="2200" b="1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Thibault Lejemble</a:t>
            </a:r>
            <a:r>
              <a:rPr lang="fr-FR" sz="2200" b="0" i="0" u="none" strike="noStrike" cap="none" spc="0" baseline="3000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2</a:t>
            </a:r>
            <a:r>
              <a:rPr lang="fr-FR" sz="22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, David Coeurjolly</a:t>
            </a:r>
            <a:r>
              <a:rPr lang="fr-FR" sz="2200" b="0" i="0" u="none" strike="noStrike" cap="none" spc="0" baseline="3000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3</a:t>
            </a:r>
            <a:r>
              <a:rPr lang="fr-FR" sz="22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, Loïc Barthe</a:t>
            </a:r>
            <a:r>
              <a:rPr lang="fr-FR" sz="2200" b="0" i="0" u="none" strike="noStrike" cap="none" spc="0" baseline="3000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1</a:t>
            </a:r>
            <a:r>
              <a:rPr lang="fr-FR" sz="22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, Nicolas Mellado</a:t>
            </a:r>
            <a:r>
              <a:rPr lang="fr-FR" sz="2200" b="0" i="0" u="none" strike="noStrike" cap="none" spc="0" baseline="3000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1</a:t>
            </a:r>
            <a:endParaRPr/>
          </a:p>
        </p:txBody>
      </p:sp>
      <p:pic>
        <p:nvPicPr>
          <p:cNvPr id="118003802" name="Image 2143583591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3506608" y="3373002"/>
            <a:ext cx="1747139" cy="1747139"/>
          </a:xfrm>
          <a:prstGeom prst="rect">
            <a:avLst/>
          </a:prstGeom>
        </p:spPr>
      </p:pic>
      <p:pic>
        <p:nvPicPr>
          <p:cNvPr id="1388705754" name="Image 243618723"/>
          <p:cNvPicPr>
            <a:picLocks noChangeAspect="1"/>
          </p:cNvPicPr>
          <p:nvPr/>
        </p:nvPicPr>
        <p:blipFill rotWithShape="1">
          <a:blip r:embed="rId4">
            <a:alphaModFix amt="99999"/>
          </a:blip>
          <a:srcRect l="1423" r="1423"/>
          <a:stretch/>
        </p:blipFill>
        <p:spPr bwMode="auto">
          <a:xfrm>
            <a:off x="1032359" y="3290547"/>
            <a:ext cx="1777510" cy="1829593"/>
          </a:xfrm>
          <a:prstGeom prst="rect">
            <a:avLst/>
          </a:prstGeom>
          <a:noFill/>
        </p:spPr>
      </p:pic>
      <p:pic>
        <p:nvPicPr>
          <p:cNvPr id="1895532364" name="Image 1276840284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5973535" y="3320141"/>
            <a:ext cx="1800000" cy="1800000"/>
          </a:xfrm>
          <a:prstGeom prst="rect">
            <a:avLst/>
          </a:prstGeom>
        </p:spPr>
      </p:pic>
      <p:pic>
        <p:nvPicPr>
          <p:cNvPr id="900690009" name="Image 3259411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7929671" y="3320141"/>
            <a:ext cx="1800000" cy="1800000"/>
          </a:xfrm>
          <a:prstGeom prst="rect">
            <a:avLst/>
          </a:prstGeom>
        </p:spPr>
      </p:pic>
      <p:pic>
        <p:nvPicPr>
          <p:cNvPr id="167716924" name="Image 2105772703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>
            <a:off x="9946820" y="3320141"/>
            <a:ext cx="1800000" cy="1800000"/>
          </a:xfrm>
          <a:prstGeom prst="rect">
            <a:avLst/>
          </a:prstGeom>
        </p:spPr>
      </p:pic>
      <p:pic>
        <p:nvPicPr>
          <p:cNvPr id="1403167153" name="Image 1619869291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>
            <a:off x="7929671" y="3320141"/>
            <a:ext cx="1800225" cy="180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937657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4D9F0E8-D5BE-9167-9ECE-0D8E02D8AB28}" type="datetime1">
              <a:rPr lang="fr-FR"/>
              <a:t>08/05/2026</a:t>
            </a:fld>
            <a:endParaRPr/>
          </a:p>
        </p:txBody>
      </p:sp>
      <p:sp>
        <p:nvSpPr>
          <p:cNvPr id="77795074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71A18985-D686-04E8-8009-949E3849359A}" type="slidenum">
              <a:rPr lang="fr-FR">
                <a:latin typeface="FreeSans"/>
                <a:ea typeface="FreeSans"/>
                <a:cs typeface="FreeSans"/>
              </a:rPr>
              <a:t>20</a:t>
            </a:fld>
            <a:endParaRPr/>
          </a:p>
        </p:txBody>
      </p:sp>
      <p:sp>
        <p:nvSpPr>
          <p:cNvPr id="167907862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42136504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931145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Unordered data </a:t>
            </a:r>
            <a:endParaRPr/>
          </a:p>
          <a:p>
            <a:pPr>
              <a:defRPr/>
            </a:pPr>
            <a:r>
              <a:t>Geometric complexity</a:t>
            </a:r>
          </a:p>
          <a:p>
            <a:pPr lvl="0">
              <a:defRPr/>
            </a:pPr>
            <a:r>
              <a:t>Artefacts</a:t>
            </a:r>
          </a:p>
          <a:p>
            <a:pPr lvl="1"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Sampling variation</a:t>
            </a:r>
            <a:endParaRPr/>
          </a:p>
          <a:p>
            <a:pPr lvl="1">
              <a:defRPr/>
            </a:pPr>
            <a:r>
              <a:t>Measurement noise and outliers</a:t>
            </a:r>
          </a:p>
          <a:p>
            <a:pPr lvl="1">
              <a:defRPr/>
            </a:pPr>
            <a:r>
              <a:t>Registration errors</a:t>
            </a:r>
          </a:p>
          <a:p>
            <a:pPr lvl="1">
              <a:defRPr/>
            </a:pPr>
            <a:r>
              <a:t>Missing data (occlusions)</a:t>
            </a:r>
          </a:p>
        </p:txBody>
      </p:sp>
      <p:sp>
        <p:nvSpPr>
          <p:cNvPr id="971645442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0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3D point clouds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Properties</a:t>
            </a:r>
            <a:endParaRPr sz="3800"/>
          </a:p>
        </p:txBody>
      </p:sp>
      <p:pic>
        <p:nvPicPr>
          <p:cNvPr id="322125187" name="Image 1662883679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177518" y="4368276"/>
            <a:ext cx="3456920" cy="1945751"/>
          </a:xfrm>
          <a:prstGeom prst="rect">
            <a:avLst/>
          </a:prstGeom>
        </p:spPr>
      </p:pic>
      <p:pic>
        <p:nvPicPr>
          <p:cNvPr id="585041819" name="Image 1101270940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5589581" y="951316"/>
            <a:ext cx="5901561" cy="3342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224770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80084A8-E069-3D06-BE4F-A32E4DD33F41}" type="datetime1">
              <a:rPr lang="fr-FR"/>
              <a:t>08/05/2026</a:t>
            </a:fld>
            <a:endParaRPr/>
          </a:p>
        </p:txBody>
      </p:sp>
      <p:sp>
        <p:nvSpPr>
          <p:cNvPr id="212529708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BA41ACB-B57B-B109-D70A-48F671DF04E9}" type="slidenum">
              <a:rPr lang="fr-FR">
                <a:latin typeface="FreeSans"/>
                <a:ea typeface="FreeSans"/>
                <a:cs typeface="FreeSans"/>
              </a:rPr>
              <a:t>21</a:t>
            </a:fld>
            <a:endParaRPr/>
          </a:p>
        </p:txBody>
      </p:sp>
      <p:sp>
        <p:nvSpPr>
          <p:cNvPr id="155828997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149433527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t>3D coordinates</a:t>
            </a:r>
          </a:p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Sensor positions</a:t>
            </a:r>
            <a:endParaRPr/>
          </a:p>
          <a:p>
            <a:pPr>
              <a:defRPr/>
            </a:pPr>
            <a:r>
              <a:t>Attributes </a:t>
            </a:r>
            <a:r>
              <a:rPr lang="fr-FR" sz="2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(depending on the acquisition process)</a:t>
            </a:r>
            <a:endParaRPr/>
          </a:p>
          <a:p>
            <a:pPr lvl="1">
              <a:defRPr/>
            </a:pPr>
            <a:r>
              <a:t>Colors</a:t>
            </a:r>
          </a:p>
          <a:p>
            <a:pPr lvl="1">
              <a:defRPr/>
            </a:pPr>
            <a:r>
              <a:t>Intensity / Reflectivity</a:t>
            </a:r>
          </a:p>
          <a:p>
            <a:pPr lvl="1"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Normal vectors (not captured but can be estimated)</a:t>
            </a:r>
            <a:endParaRPr/>
          </a:p>
          <a:p>
            <a:pPr lvl="1">
              <a:defRPr/>
            </a:pPr>
            <a:r>
              <a:t>...</a:t>
            </a:r>
          </a:p>
        </p:txBody>
      </p:sp>
      <p:sp>
        <p:nvSpPr>
          <p:cNvPr id="1730421504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3D point clouds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Acquired data</a:t>
            </a:r>
            <a:endParaRPr sz="3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861125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F6F109C-8916-CB31-56DB-609D6F5957EA}" type="datetime1">
              <a:rPr lang="fr-FR"/>
              <a:t>08/05/2026</a:t>
            </a:fld>
            <a:endParaRPr/>
          </a:p>
        </p:txBody>
      </p:sp>
      <p:sp>
        <p:nvSpPr>
          <p:cNvPr id="2041271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D7BE2FD-9048-89AC-118D-84A2034565C8}" type="slidenum">
              <a:rPr lang="fr-FR">
                <a:latin typeface="FreeSans"/>
                <a:ea typeface="FreeSans"/>
                <a:cs typeface="FreeSans"/>
              </a:rPr>
              <a:t>22</a:t>
            </a:fld>
            <a:endParaRPr/>
          </a:p>
        </p:txBody>
      </p:sp>
      <p:sp>
        <p:nvSpPr>
          <p:cNvPr id="67880711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570049950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marL="0" indent="0" algn="ctr">
              <a:buFont typeface="Arial"/>
              <a:buNone/>
              <a:defRPr/>
            </a:pPr>
            <a:r>
              <a:rPr lang="fr-FR" sz="3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Survey on </a:t>
            </a:r>
            <a:r>
              <a:rPr lang="fr-FR" sz="3600" b="0" i="0" u="none" strike="noStrike" cap="none" spc="0">
                <a:solidFill>
                  <a:srgbClr val="00B0F0"/>
                </a:solidFill>
                <a:latin typeface="FreeSans"/>
                <a:ea typeface="FreeSans"/>
                <a:cs typeface="FreeSans"/>
              </a:rPr>
              <a:t>differential</a:t>
            </a:r>
            <a:r>
              <a:rPr lang="fr-FR" sz="3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 estimators for </a:t>
            </a:r>
            <a:r>
              <a:rPr lang="fr-FR" sz="3600" b="0" i="0" u="none" strike="noStrike" cap="none" spc="0">
                <a:solidFill>
                  <a:srgbClr val="00B0F0"/>
                </a:solidFill>
                <a:latin typeface="FreeSans"/>
                <a:ea typeface="FreeSans"/>
                <a:cs typeface="FreeSans"/>
              </a:rPr>
              <a:t>3d point clouds</a:t>
            </a:r>
            <a:endParaRPr sz="3600">
              <a:solidFill>
                <a:schemeClr val="tx1"/>
              </a:solidFill>
            </a:endParaRPr>
          </a:p>
        </p:txBody>
      </p:sp>
      <p:sp>
        <p:nvSpPr>
          <p:cNvPr id="1983388546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C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ontext</a:t>
            </a:r>
            <a:endParaRPr sz="3800"/>
          </a:p>
        </p:txBody>
      </p:sp>
      <p:sp>
        <p:nvSpPr>
          <p:cNvPr id="2" name="Rectangle 1186897609">
            <a:extLst>
              <a:ext uri="{FF2B5EF4-FFF2-40B4-BE49-F238E27FC236}">
                <a16:creationId xmlns:a16="http://schemas.microsoft.com/office/drawing/2014/main" id="{B3B27C35-2B49-145B-D244-FC3978EFCEC3}"/>
              </a:ext>
            </a:extLst>
          </p:cNvPr>
          <p:cNvSpPr/>
          <p:nvPr/>
        </p:nvSpPr>
        <p:spPr bwMode="auto">
          <a:xfrm>
            <a:off x="8021059" y="3326932"/>
            <a:ext cx="2967239" cy="804533"/>
          </a:xfrm>
          <a:prstGeom prst="rect">
            <a:avLst/>
          </a:prstGeom>
          <a:noFill/>
          <a:ln w="38100" cap="flat" cmpd="sng" algn="ctr">
            <a:solidFill>
              <a:schemeClr val="tx1">
                <a:lumMod val="74901"/>
                <a:lumOff val="25099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026961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051EDA05-5F30-1E80-EC25-35DB9C024EAF}" type="datetime1">
              <a:rPr lang="fr-FR"/>
              <a:t>08/05/2026</a:t>
            </a:fld>
            <a:endParaRPr/>
          </a:p>
        </p:txBody>
      </p:sp>
      <p:sp>
        <p:nvSpPr>
          <p:cNvPr id="124458580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40D9C7D-57BA-3072-AB20-F795F8A0A304}" type="slidenum">
              <a:rPr lang="fr-FR">
                <a:latin typeface="FreeSans"/>
                <a:ea typeface="FreeSans"/>
                <a:cs typeface="FreeSans"/>
              </a:rPr>
              <a:t>23</a:t>
            </a:fld>
            <a:endParaRPr/>
          </a:p>
        </p:txBody>
      </p:sp>
      <p:sp>
        <p:nvSpPr>
          <p:cNvPr id="118001044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088967448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marL="0" indent="0" algn="ctr">
              <a:buFont typeface="Arial"/>
              <a:buNone/>
              <a:defRPr/>
            </a:pPr>
            <a:r>
              <a:rPr lang="fr-FR" sz="3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Survey on </a:t>
            </a:r>
            <a:r>
              <a:rPr lang="fr-FR" sz="3600" b="0" i="0" u="none" strike="noStrike" cap="none" spc="0">
                <a:solidFill>
                  <a:srgbClr val="00B0F0"/>
                </a:solidFill>
                <a:latin typeface="FreeSans"/>
                <a:ea typeface="FreeSans"/>
                <a:cs typeface="FreeSans"/>
              </a:rPr>
              <a:t>differential </a:t>
            </a:r>
            <a:r>
              <a:rPr lang="fr-FR" sz="3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estimators for </a:t>
            </a:r>
            <a:r>
              <a:rPr lang="fr-FR" sz="3600" b="0" i="0" u="none" strike="noStrike" cap="none" spc="0">
                <a:solidFill>
                  <a:srgbClr val="00B0F0"/>
                </a:solidFill>
                <a:latin typeface="FreeSans"/>
                <a:ea typeface="FreeSans"/>
                <a:cs typeface="FreeSans"/>
              </a:rPr>
              <a:t>3d point clouds</a:t>
            </a:r>
            <a:endParaRPr sz="3600">
              <a:solidFill>
                <a:schemeClr val="tx1"/>
              </a:solidFill>
            </a:endParaRPr>
          </a:p>
        </p:txBody>
      </p:sp>
      <p:sp>
        <p:nvSpPr>
          <p:cNvPr id="619529150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C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ontext</a:t>
            </a:r>
            <a:endParaRPr sz="3800"/>
          </a:p>
        </p:txBody>
      </p:sp>
      <p:sp>
        <p:nvSpPr>
          <p:cNvPr id="183503584" name="Rectangle 516007390"/>
          <p:cNvSpPr/>
          <p:nvPr/>
        </p:nvSpPr>
        <p:spPr bwMode="auto">
          <a:xfrm>
            <a:off x="3124855" y="3306268"/>
            <a:ext cx="2203664" cy="804532"/>
          </a:xfrm>
          <a:prstGeom prst="rect">
            <a:avLst/>
          </a:prstGeom>
          <a:noFill/>
          <a:ln w="38100" cap="flat" cmpd="sng" algn="ctr">
            <a:solidFill>
              <a:schemeClr val="tx1">
                <a:lumMod val="74901"/>
                <a:lumOff val="25099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85980586" name="Image 2091320348"/>
          <p:cNvPicPr>
            <a:picLocks noChangeAspect="1"/>
          </p:cNvPicPr>
          <p:nvPr/>
        </p:nvPicPr>
        <p:blipFill rotWithShape="1">
          <a:blip r:embed="rId3"/>
          <a:srcRect b="52507"/>
          <a:stretch/>
        </p:blipFill>
        <p:spPr bwMode="auto">
          <a:xfrm>
            <a:off x="6551247" y="-2901195"/>
            <a:ext cx="10176598" cy="2844046"/>
          </a:xfrm>
          <a:prstGeom prst="rect">
            <a:avLst/>
          </a:prstGeom>
        </p:spPr>
      </p:pic>
      <p:sp>
        <p:nvSpPr>
          <p:cNvPr id="141785639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70FED06E-98B7-1E2D-2C09-C348F330D0FB}" type="datetime1">
              <a:rPr lang="fr-FR"/>
              <a:t>08/05/2026</a:t>
            </a:fld>
            <a:endParaRPr/>
          </a:p>
        </p:txBody>
      </p:sp>
      <p:sp>
        <p:nvSpPr>
          <p:cNvPr id="131600289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D346C4D-FDE7-DFF1-0AA4-5D421A1ECBB9}" type="slidenum">
              <a:rPr lang="fr-FR">
                <a:latin typeface="FreeSans"/>
                <a:ea typeface="FreeSans"/>
                <a:cs typeface="FreeSans"/>
              </a:rPr>
              <a:t>24</a:t>
            </a:fld>
            <a:endParaRPr/>
          </a:p>
        </p:txBody>
      </p:sp>
      <p:sp>
        <p:nvSpPr>
          <p:cNvPr id="53426952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109083231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0" y="11151"/>
            <a:ext cx="11563345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D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ifferential</a:t>
            </a:r>
            <a:endParaRPr>
              <a:solidFill>
                <a:schemeClr val="tx1"/>
              </a:solidFill>
            </a:endParaRPr>
          </a:p>
        </p:txBody>
      </p:sp>
      <p:pic>
        <p:nvPicPr>
          <p:cNvPr id="1933502931" name="Image 1922860924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5535745" y="2830169"/>
            <a:ext cx="1125775" cy="497432"/>
          </a:xfrm>
          <a:prstGeom prst="rect">
            <a:avLst/>
          </a:prstGeom>
        </p:spPr>
      </p:pic>
      <p:sp>
        <p:nvSpPr>
          <p:cNvPr id="1815591365" name="ZoneTexte 1464992451"/>
          <p:cNvSpPr txBox="1"/>
          <p:nvPr/>
        </p:nvSpPr>
        <p:spPr bwMode="auto">
          <a:xfrm>
            <a:off x="5491921" y="2406085"/>
            <a:ext cx="1114572" cy="625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sz="3500">
                <a:solidFill>
                  <a:srgbClr val="4D4D4D"/>
                </a:solidFill>
              </a:rPr>
              <a:t>?</a:t>
            </a:r>
            <a:endParaRPr sz="3500"/>
          </a:p>
        </p:txBody>
      </p:sp>
      <p:pic>
        <p:nvPicPr>
          <p:cNvPr id="389851550" name="Image 1128993907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126815" y="1471801"/>
            <a:ext cx="10404499" cy="3455835"/>
          </a:xfrm>
          <a:prstGeom prst="rect">
            <a:avLst/>
          </a:prstGeom>
        </p:spPr>
      </p:pic>
      <p:sp>
        <p:nvSpPr>
          <p:cNvPr id="1436578871" name="ZoneTexte 2081258886"/>
          <p:cNvSpPr txBox="1"/>
          <p:nvPr/>
        </p:nvSpPr>
        <p:spPr bwMode="auto">
          <a:xfrm>
            <a:off x="452068" y="4681974"/>
            <a:ext cx="6207263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3D points sampling an unknown scanned smooth surface </a:t>
            </a:r>
          </a:p>
        </p:txBody>
      </p:sp>
      <p:sp>
        <p:nvSpPr>
          <p:cNvPr id="216874027" name="ZoneTexte 492517487"/>
          <p:cNvSpPr txBox="1"/>
          <p:nvPr/>
        </p:nvSpPr>
        <p:spPr bwMode="auto">
          <a:xfrm>
            <a:off x="6884622" y="4554414"/>
            <a:ext cx="6032462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fr-FR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Retrieve differential properties of the surface</a:t>
            </a:r>
            <a:endParaRPr sz="1800"/>
          </a:p>
          <a:p>
            <a:pPr marL="283879" indent="-283879">
              <a:buFont typeface="Arial"/>
              <a:buChar char="–"/>
              <a:defRPr/>
            </a:pPr>
            <a:r>
              <a:rPr lang="fr-FR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ie. surface curvature                               </a:t>
            </a:r>
            <a:endParaRPr sz="1800"/>
          </a:p>
          <a:p>
            <a:pPr marL="283879" indent="-283879">
              <a:buFont typeface="Arial"/>
              <a:buChar char="–"/>
              <a:defRPr/>
            </a:pPr>
            <a:endParaRPr sz="1800"/>
          </a:p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75137209" name="Image 1474811881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126815" y="1471801"/>
            <a:ext cx="10404499" cy="3455835"/>
          </a:xfrm>
          <a:prstGeom prst="rect">
            <a:avLst/>
          </a:prstGeom>
        </p:spPr>
      </p:pic>
      <p:sp>
        <p:nvSpPr>
          <p:cNvPr id="23482435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10B68CC-B7CC-5895-CDA7-4E95065C15CC}" type="datetime1">
              <a:rPr lang="fr-FR"/>
              <a:t>08/05/2026</a:t>
            </a:fld>
            <a:endParaRPr/>
          </a:p>
        </p:txBody>
      </p:sp>
      <p:sp>
        <p:nvSpPr>
          <p:cNvPr id="174582842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2D546F3-3C56-355A-756E-135605502260}" type="slidenum">
              <a:rPr lang="fr-FR">
                <a:latin typeface="FreeSans"/>
                <a:ea typeface="FreeSans"/>
                <a:cs typeface="FreeSans"/>
              </a:rPr>
              <a:t>25</a:t>
            </a:fld>
            <a:endParaRPr/>
          </a:p>
        </p:txBody>
      </p:sp>
      <p:sp>
        <p:nvSpPr>
          <p:cNvPr id="91396688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363869461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0" y="11151"/>
            <a:ext cx="11563345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D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ifferential</a:t>
            </a:r>
            <a:endParaRPr>
              <a:solidFill>
                <a:schemeClr val="tx1"/>
              </a:solidFill>
            </a:endParaRPr>
          </a:p>
        </p:txBody>
      </p:sp>
      <p:pic>
        <p:nvPicPr>
          <p:cNvPr id="857864430" name="Image 1922860924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5535745" y="2830169"/>
            <a:ext cx="1125775" cy="497432"/>
          </a:xfrm>
          <a:prstGeom prst="rect">
            <a:avLst/>
          </a:prstGeom>
        </p:spPr>
      </p:pic>
      <p:sp>
        <p:nvSpPr>
          <p:cNvPr id="1706057756" name="ZoneTexte 1464992451"/>
          <p:cNvSpPr txBox="1"/>
          <p:nvPr/>
        </p:nvSpPr>
        <p:spPr bwMode="auto">
          <a:xfrm>
            <a:off x="5491921" y="2406264"/>
            <a:ext cx="1114932" cy="6252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sz="3500">
                <a:solidFill>
                  <a:srgbClr val="4D4D4D"/>
                </a:solidFill>
              </a:rPr>
              <a:t>?</a:t>
            </a:r>
            <a:endParaRPr sz="3500"/>
          </a:p>
        </p:txBody>
      </p:sp>
      <p:sp>
        <p:nvSpPr>
          <p:cNvPr id="1874139980" name="ZoneTexte 1608051504"/>
          <p:cNvSpPr txBox="1"/>
          <p:nvPr/>
        </p:nvSpPr>
        <p:spPr bwMode="auto">
          <a:xfrm>
            <a:off x="452068" y="4681974"/>
            <a:ext cx="6206904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3D points sampling an unknown scanned smooth surface </a:t>
            </a:r>
          </a:p>
        </p:txBody>
      </p:sp>
      <p:sp>
        <p:nvSpPr>
          <p:cNvPr id="1254567102" name="ZoneTexte 1055010871"/>
          <p:cNvSpPr txBox="1"/>
          <p:nvPr/>
        </p:nvSpPr>
        <p:spPr bwMode="auto">
          <a:xfrm>
            <a:off x="6884622" y="4554414"/>
            <a:ext cx="6032102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fr-FR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Retrieve differential properties of the surface</a:t>
            </a:r>
            <a:endParaRPr sz="1800"/>
          </a:p>
          <a:p>
            <a:pPr marL="283879" indent="-283879">
              <a:buFont typeface="Arial"/>
              <a:buChar char="–"/>
              <a:defRPr/>
            </a:pPr>
            <a:r>
              <a:rPr lang="fr-FR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ie. surface curvature                               </a:t>
            </a:r>
            <a:endParaRPr sz="1800"/>
          </a:p>
          <a:p>
            <a:pPr marL="283879" indent="-283879">
              <a:buFont typeface="Arial"/>
              <a:buChar char="–"/>
              <a:defRPr/>
            </a:pPr>
            <a:endParaRPr sz="1800"/>
          </a:p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99934075" name="Image 13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6890356" y="1606770"/>
            <a:ext cx="2062726" cy="1074056"/>
          </a:xfrm>
          <a:prstGeom prst="rect">
            <a:avLst/>
          </a:prstGeom>
        </p:spPr>
      </p:pic>
      <p:pic>
        <p:nvPicPr>
          <p:cNvPr id="555971494" name="Image 444723794"/>
          <p:cNvPicPr>
            <a:picLocks noChangeAspect="1"/>
          </p:cNvPicPr>
          <p:nvPr/>
        </p:nvPicPr>
        <p:blipFill rotWithShape="1">
          <a:blip r:embed="rId4"/>
          <a:srcRect b="52507"/>
          <a:stretch/>
        </p:blipFill>
        <p:spPr bwMode="auto">
          <a:xfrm>
            <a:off x="6551247" y="-2901195"/>
            <a:ext cx="10176598" cy="2844046"/>
          </a:xfrm>
          <a:prstGeom prst="rect">
            <a:avLst/>
          </a:prstGeom>
        </p:spPr>
      </p:pic>
      <p:sp>
        <p:nvSpPr>
          <p:cNvPr id="256346659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D7EE498-EFD0-C0FD-8FBE-8E82F5A272D1}" type="datetime1">
              <a:rPr lang="fr-FR"/>
              <a:t>08/05/2026</a:t>
            </a:fld>
            <a:endParaRPr/>
          </a:p>
        </p:txBody>
      </p:sp>
      <p:sp>
        <p:nvSpPr>
          <p:cNvPr id="11346636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D52B06B-69B7-BF0B-331E-7B14340930C9}" type="slidenum">
              <a:rPr lang="fr-FR">
                <a:latin typeface="FreeSans"/>
                <a:ea typeface="FreeSans"/>
                <a:cs typeface="FreeSans"/>
              </a:rPr>
              <a:t>26</a:t>
            </a:fld>
            <a:endParaRPr/>
          </a:p>
        </p:txBody>
      </p:sp>
      <p:sp>
        <p:nvSpPr>
          <p:cNvPr id="111240739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73688156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Differential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Usage Example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1133864017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29840" y="1298983"/>
            <a:ext cx="3193893" cy="672416"/>
          </a:xfrm>
        </p:spPr>
        <p:txBody>
          <a:bodyPr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rPr lang="fr-FR" sz="1800"/>
              <a:t>Registration [GMG*05]</a:t>
            </a:r>
            <a:endParaRPr sz="1800"/>
          </a:p>
        </p:txBody>
      </p:sp>
      <p:sp>
        <p:nvSpPr>
          <p:cNvPr id="300788033" name="Espace réservé du contenu 2"/>
          <p:cNvSpPr txBox="1"/>
          <p:nvPr/>
        </p:nvSpPr>
        <p:spPr bwMode="auto">
          <a:xfrm>
            <a:off x="429841" y="4208978"/>
            <a:ext cx="3193893" cy="67241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228600" indent="-228600" algn="l" defTabSz="914400" rtl="0">
              <a:lnSpc>
                <a:spcPct val="114999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  <a:lvl2pPr marL="685800" indent="-228600" algn="l" defTabSz="914400" rtl="0">
              <a:lnSpc>
                <a:spcPct val="114999"/>
              </a:lnSpc>
              <a:spcBef>
                <a:spcPts val="500"/>
              </a:spcBef>
              <a:buFont typeface="Wingdings"/>
              <a:buChar char="§"/>
              <a:defRPr sz="24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800"/>
              <a:t>Classification [HLP*21]</a:t>
            </a:r>
            <a:endParaRPr/>
          </a:p>
        </p:txBody>
      </p:sp>
      <p:sp>
        <p:nvSpPr>
          <p:cNvPr id="234567079" name="Espace réservé du contenu 2"/>
          <p:cNvSpPr txBox="1"/>
          <p:nvPr/>
        </p:nvSpPr>
        <p:spPr bwMode="auto">
          <a:xfrm>
            <a:off x="6491973" y="1311335"/>
            <a:ext cx="3193893" cy="67241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228600" indent="-228600" algn="l" defTabSz="914400" rtl="0">
              <a:lnSpc>
                <a:spcPct val="114999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  <a:lvl2pPr marL="685800" indent="-228600" algn="l" defTabSz="914400" rtl="0">
              <a:lnSpc>
                <a:spcPct val="114999"/>
              </a:lnSpc>
              <a:spcBef>
                <a:spcPts val="500"/>
              </a:spcBef>
              <a:buFont typeface="Wingdings"/>
              <a:buChar char="§"/>
              <a:defRPr sz="24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800"/>
              <a:t>Rendering [DFR*03]</a:t>
            </a:r>
            <a:endParaRPr/>
          </a:p>
        </p:txBody>
      </p:sp>
      <p:sp>
        <p:nvSpPr>
          <p:cNvPr id="1134956277" name="Espace réservé du contenu 2"/>
          <p:cNvSpPr txBox="1"/>
          <p:nvPr/>
        </p:nvSpPr>
        <p:spPr bwMode="auto">
          <a:xfrm>
            <a:off x="6491973" y="2741041"/>
            <a:ext cx="3193893" cy="67241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228600" indent="-228600" algn="l" defTabSz="914400" rtl="0">
              <a:lnSpc>
                <a:spcPct val="114999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  <a:lvl2pPr marL="685800" indent="-228600" algn="l" defTabSz="914400" rtl="0">
              <a:lnSpc>
                <a:spcPct val="114999"/>
              </a:lnSpc>
              <a:spcBef>
                <a:spcPts val="500"/>
              </a:spcBef>
              <a:buFont typeface="Wingdings"/>
              <a:buChar char="§"/>
              <a:defRPr sz="24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800"/>
              <a:t>Meshing [KBH06]</a:t>
            </a:r>
            <a:endParaRPr/>
          </a:p>
        </p:txBody>
      </p:sp>
      <p:pic>
        <p:nvPicPr>
          <p:cNvPr id="2057698274" name="Image 2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409282" y="1750375"/>
            <a:ext cx="2276824" cy="2110226"/>
          </a:xfrm>
          <a:prstGeom prst="rect">
            <a:avLst/>
          </a:prstGeom>
        </p:spPr>
      </p:pic>
      <p:pic>
        <p:nvPicPr>
          <p:cNvPr id="1543244828" name="Image 4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1148294" y="4550473"/>
            <a:ext cx="2606434" cy="1985423"/>
          </a:xfrm>
          <a:prstGeom prst="rect">
            <a:avLst/>
          </a:prstGeom>
        </p:spPr>
      </p:pic>
      <p:sp>
        <p:nvSpPr>
          <p:cNvPr id="76809063" name="Espace réservé du contenu 2"/>
          <p:cNvSpPr txBox="1"/>
          <p:nvPr/>
        </p:nvSpPr>
        <p:spPr bwMode="auto">
          <a:xfrm>
            <a:off x="6491974" y="4654529"/>
            <a:ext cx="3193893" cy="67241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228600" indent="-228600" algn="l" defTabSz="914400" rtl="0">
              <a:lnSpc>
                <a:spcPct val="114999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  <a:lvl2pPr marL="685800" indent="-228600" algn="l" defTabSz="914400" rtl="0">
              <a:lnSpc>
                <a:spcPct val="114999"/>
              </a:lnSpc>
              <a:spcBef>
                <a:spcPts val="500"/>
              </a:spcBef>
              <a:buFont typeface="Wingdings"/>
              <a:buChar char="§"/>
              <a:defRPr sz="24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800"/>
              <a:t>Shape editing [BDC18]</a:t>
            </a:r>
            <a:endParaRPr/>
          </a:p>
        </p:txBody>
      </p:sp>
      <p:pic>
        <p:nvPicPr>
          <p:cNvPr id="337458980" name="Image 6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>
            <a:off x="6618354" y="5007154"/>
            <a:ext cx="2656275" cy="1528742"/>
          </a:xfrm>
          <a:prstGeom prst="rect">
            <a:avLst/>
          </a:prstGeom>
        </p:spPr>
      </p:pic>
      <p:pic>
        <p:nvPicPr>
          <p:cNvPr id="1607317890" name="Image 11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>
            <a:off x="6579747" y="3085697"/>
            <a:ext cx="2694882" cy="1369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>
            <a:alpha val="99999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225912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5A45C97-8140-F87A-6AC4-FC6AC73AFD70}" type="datetime1">
              <a:rPr lang="fr-FR"/>
              <a:t>08/05/2026</a:t>
            </a:fld>
            <a:endParaRPr/>
          </a:p>
        </p:txBody>
      </p:sp>
      <p:sp>
        <p:nvSpPr>
          <p:cNvPr id="130106342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E00090A-9479-AA1A-B718-09B4CB417EA4}" type="slidenum">
              <a:rPr lang="fr-FR">
                <a:latin typeface="FreeSans"/>
                <a:ea typeface="FreeSans"/>
                <a:cs typeface="FreeSans"/>
              </a:rPr>
              <a:t>27</a:t>
            </a:fld>
            <a:endParaRPr/>
          </a:p>
        </p:txBody>
      </p:sp>
      <p:sp>
        <p:nvSpPr>
          <p:cNvPr id="202472672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206474938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45"/>
            <a:ext cx="11157874" cy="4931145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buFont typeface="Arial"/>
              <a:buChar char="•"/>
              <a:defRPr sz="2800"/>
            </a:lvl1pPr>
            <a:lvl2pPr>
              <a:buFont typeface="Wingdings"/>
              <a:buChar char="§"/>
              <a:defRPr sz="2400"/>
            </a:lvl2pPr>
          </a:lstStyle>
          <a:p>
            <a:pPr>
              <a:defRPr/>
            </a:pPr>
            <a:r>
              <a:t>Image analogy: convolution and scale</a:t>
            </a:r>
          </a:p>
        </p:txBody>
      </p:sp>
      <p:sp>
        <p:nvSpPr>
          <p:cNvPr id="864499062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Differential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Intuitions</a:t>
            </a:r>
            <a:endParaRPr sz="3800"/>
          </a:p>
        </p:txBody>
      </p:sp>
      <p:pic>
        <p:nvPicPr>
          <p:cNvPr id="410008876" name="Image 1518016569"/>
          <p:cNvPicPr>
            <a:picLocks noChangeAspect="1"/>
          </p:cNvPicPr>
          <p:nvPr/>
        </p:nvPicPr>
        <p:blipFill rotWithShape="1">
          <a:blip r:embed="rId3"/>
          <a:srcRect t="10446" b="12012"/>
          <a:stretch/>
        </p:blipFill>
        <p:spPr bwMode="auto">
          <a:xfrm>
            <a:off x="570418" y="2285999"/>
            <a:ext cx="11051162" cy="41142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53032049" name="Image 324881153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9330721" y="1987171"/>
            <a:ext cx="2459634" cy="3055775"/>
          </a:xfrm>
          <a:prstGeom prst="rect">
            <a:avLst/>
          </a:prstGeom>
        </p:spPr>
      </p:pic>
      <p:pic>
        <p:nvPicPr>
          <p:cNvPr id="283068078" name="Image 569258045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7004198" y="1987171"/>
            <a:ext cx="2459634" cy="3055775"/>
          </a:xfrm>
          <a:prstGeom prst="rect">
            <a:avLst/>
          </a:prstGeom>
        </p:spPr>
      </p:pic>
      <p:sp>
        <p:nvSpPr>
          <p:cNvPr id="143326708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DBCF054-1839-90F4-8EF4-E3EE209AA1D7}" type="datetime1">
              <a:rPr lang="fr-FR"/>
              <a:t>08/05/2026</a:t>
            </a:fld>
            <a:endParaRPr/>
          </a:p>
        </p:txBody>
      </p:sp>
      <p:sp>
        <p:nvSpPr>
          <p:cNvPr id="25887166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DE87B5F8-C6CB-BCA5-B3A1-55FC4F768B74}" type="slidenum">
              <a:rPr lang="fr-FR">
                <a:latin typeface="FreeSans"/>
                <a:ea typeface="FreeSans"/>
                <a:cs typeface="FreeSans"/>
              </a:rPr>
              <a:t>28</a:t>
            </a:fld>
            <a:endParaRPr/>
          </a:p>
        </p:txBody>
      </p:sp>
      <p:sp>
        <p:nvSpPr>
          <p:cNvPr id="103526257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390202584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48"/>
            <a:ext cx="11157874" cy="4931145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buFont typeface="Arial"/>
              <a:buChar char="•"/>
              <a:defRPr sz="2800"/>
            </a:lvl1pPr>
            <a:lvl2pPr>
              <a:buFont typeface="Wingdings"/>
              <a:buChar char="§"/>
              <a:defRPr sz="2400"/>
            </a:lvl2pPr>
          </a:lstStyle>
          <a:p>
            <a:pPr>
              <a:defRPr/>
            </a:pPr>
            <a:r>
              <a:t>Example of contour detection</a:t>
            </a:r>
          </a:p>
        </p:txBody>
      </p:sp>
      <p:sp>
        <p:nvSpPr>
          <p:cNvPr id="547844270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>
                <a:solidFill>
                  <a:schemeClr val="bg1">
                    <a:lumMod val="65000"/>
                  </a:schemeClr>
                </a:solidFill>
              </a:rPr>
              <a:t>Differential </a:t>
            </a:r>
            <a:r>
              <a:rPr>
                <a:solidFill>
                  <a:schemeClr val="tx1"/>
                </a:solidFill>
              </a:rPr>
              <a:t>–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Intuitions</a:t>
            </a:r>
            <a:endParaRPr/>
          </a:p>
        </p:txBody>
      </p:sp>
      <p:pic>
        <p:nvPicPr>
          <p:cNvPr id="1497728848" name="Image 1546165333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3596221" y="2301161"/>
            <a:ext cx="3007569" cy="2255676"/>
          </a:xfrm>
          <a:prstGeom prst="rect">
            <a:avLst/>
          </a:prstGeom>
        </p:spPr>
      </p:pic>
      <p:pic>
        <p:nvPicPr>
          <p:cNvPr id="942390957" name="Image 1264526764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463707" y="2299175"/>
            <a:ext cx="3012306" cy="2259228"/>
          </a:xfrm>
          <a:prstGeom prst="rect">
            <a:avLst/>
          </a:prstGeom>
        </p:spPr>
      </p:pic>
      <p:pic>
        <p:nvPicPr>
          <p:cNvPr id="1213741711" name="Image 74502827"/>
          <p:cNvPicPr>
            <a:picLocks noChangeAspect="1"/>
          </p:cNvPicPr>
          <p:nvPr/>
        </p:nvPicPr>
        <p:blipFill rotWithShape="1">
          <a:blip r:embed="rId7"/>
          <a:srcRect b="48719"/>
          <a:stretch/>
        </p:blipFill>
        <p:spPr bwMode="auto">
          <a:xfrm>
            <a:off x="314322" y="5266239"/>
            <a:ext cx="2046681" cy="765227"/>
          </a:xfrm>
          <a:prstGeom prst="rect">
            <a:avLst/>
          </a:prstGeom>
        </p:spPr>
      </p:pic>
      <p:pic>
        <p:nvPicPr>
          <p:cNvPr id="937675897" name="Image 1308253498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>
            <a:off x="5206090" y="5420025"/>
            <a:ext cx="1697761" cy="457657"/>
          </a:xfrm>
          <a:prstGeom prst="rect">
            <a:avLst/>
          </a:prstGeom>
        </p:spPr>
      </p:pic>
      <p:sp>
        <p:nvSpPr>
          <p:cNvPr id="858290308" name="ZoneTexte 194881341"/>
          <p:cNvSpPr txBox="1"/>
          <p:nvPr/>
        </p:nvSpPr>
        <p:spPr bwMode="auto">
          <a:xfrm>
            <a:off x="437477" y="4671058"/>
            <a:ext cx="6167393" cy="3356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sz="1600"/>
              <a:t>Sobel filter to compute 2D image gradients </a:t>
            </a:r>
            <a:endParaRPr/>
          </a:p>
        </p:txBody>
      </p:sp>
      <p:sp>
        <p:nvSpPr>
          <p:cNvPr id="973442684" name="ZoneTexte 1685967124"/>
          <p:cNvSpPr txBox="1"/>
          <p:nvPr/>
        </p:nvSpPr>
        <p:spPr bwMode="auto">
          <a:xfrm>
            <a:off x="7004198" y="4671058"/>
            <a:ext cx="4787236" cy="3356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sz="1600"/>
              <a:t>Estimate mean curvature on 3D points</a:t>
            </a:r>
            <a:endParaRPr/>
          </a:p>
        </p:txBody>
      </p:sp>
      <p:pic>
        <p:nvPicPr>
          <p:cNvPr id="382242627" name="Image 1190119468"/>
          <p:cNvPicPr>
            <a:picLocks noChangeAspect="1"/>
          </p:cNvPicPr>
          <p:nvPr/>
        </p:nvPicPr>
        <p:blipFill rotWithShape="1">
          <a:blip r:embed="rId7"/>
          <a:srcRect t="51416"/>
          <a:stretch/>
        </p:blipFill>
        <p:spPr bwMode="auto">
          <a:xfrm>
            <a:off x="2639253" y="5357812"/>
            <a:ext cx="2046681" cy="724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16114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7A664BC-4F10-4A68-22F4-0B5DF67C4CED}" type="datetime1">
              <a:rPr lang="fr-FR"/>
              <a:t>08/05/2026</a:t>
            </a:fld>
            <a:endParaRPr/>
          </a:p>
        </p:txBody>
      </p:sp>
      <p:sp>
        <p:nvSpPr>
          <p:cNvPr id="93973465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DC92314-7506-8A3D-DA18-44BC858D4490}" type="slidenum">
              <a:rPr lang="fr-FR">
                <a:latin typeface="FreeSans"/>
                <a:ea typeface="FreeSans"/>
                <a:cs typeface="FreeSans"/>
              </a:rPr>
              <a:t>29</a:t>
            </a:fld>
            <a:endParaRPr/>
          </a:p>
        </p:txBody>
      </p:sp>
      <p:sp>
        <p:nvSpPr>
          <p:cNvPr id="138338521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681807694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2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Differential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Mesh-based process</a:t>
            </a:r>
            <a:endParaRPr sz="3800"/>
          </a:p>
        </p:txBody>
      </p:sp>
      <p:pic>
        <p:nvPicPr>
          <p:cNvPr id="2044451419" name="Image 1664497788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224896" y="1336272"/>
            <a:ext cx="9156666" cy="2906382"/>
          </a:xfrm>
          <a:prstGeom prst="rect">
            <a:avLst/>
          </a:prstGeom>
        </p:spPr>
      </p:pic>
      <p:sp>
        <p:nvSpPr>
          <p:cNvPr id="88103276" name="ZoneTexte 1547711623"/>
          <p:cNvSpPr txBox="1"/>
          <p:nvPr/>
        </p:nvSpPr>
        <p:spPr bwMode="auto">
          <a:xfrm>
            <a:off x="1156860" y="4242655"/>
            <a:ext cx="2525961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point cloud</a:t>
            </a:r>
          </a:p>
        </p:txBody>
      </p:sp>
      <p:sp>
        <p:nvSpPr>
          <p:cNvPr id="35566113" name="ZoneTexte 1735884994"/>
          <p:cNvSpPr txBox="1"/>
          <p:nvPr/>
        </p:nvSpPr>
        <p:spPr bwMode="auto">
          <a:xfrm>
            <a:off x="4540249" y="4242655"/>
            <a:ext cx="252739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mesh</a:t>
            </a:r>
          </a:p>
        </p:txBody>
      </p:sp>
      <p:sp>
        <p:nvSpPr>
          <p:cNvPr id="996370671" name="ZoneTexte 314761994"/>
          <p:cNvSpPr txBox="1"/>
          <p:nvPr/>
        </p:nvSpPr>
        <p:spPr bwMode="auto">
          <a:xfrm>
            <a:off x="8153396" y="4242655"/>
            <a:ext cx="253208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processing</a:t>
            </a:r>
          </a:p>
        </p:txBody>
      </p:sp>
      <p:sp>
        <p:nvSpPr>
          <p:cNvPr id="951633770" name="ZoneTexte 461806393"/>
          <p:cNvSpPr txBox="1"/>
          <p:nvPr/>
        </p:nvSpPr>
        <p:spPr bwMode="auto">
          <a:xfrm>
            <a:off x="10012205" y="1455912"/>
            <a:ext cx="901998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400">
                <a:solidFill>
                  <a:schemeClr val="tx1">
                    <a:lumMod val="50000"/>
                    <a:lumOff val="50000"/>
                  </a:schemeClr>
                </a:solidFill>
              </a:rPr>
              <a:t>[CGAL]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572403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7336AD0-F692-9AC9-96AA-381E90A79908}" type="datetime1">
              <a:rPr lang="fr-FR"/>
              <a:t>08/05/2026</a:t>
            </a:fld>
            <a:endParaRPr/>
          </a:p>
        </p:txBody>
      </p:sp>
      <p:sp>
        <p:nvSpPr>
          <p:cNvPr id="88589730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7282040-CB88-F72F-6598-EC49F1D11C7C}" type="slidenum">
              <a:rPr lang="fr-FR">
                <a:latin typeface="FreeSans"/>
                <a:ea typeface="FreeSans"/>
                <a:cs typeface="FreeSans"/>
              </a:rPr>
              <a:t>3</a:t>
            </a:fld>
            <a:endParaRPr/>
          </a:p>
        </p:txBody>
      </p:sp>
      <p:sp>
        <p:nvSpPr>
          <p:cNvPr id="844737752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673218" y="800930"/>
            <a:ext cx="10813287" cy="2628065"/>
          </a:xfrm>
        </p:spPr>
        <p:txBody>
          <a:bodyPr/>
          <a:lstStyle>
            <a:lvl1pPr>
              <a:buNone/>
              <a:defRPr sz="13500" b="0" u="none">
                <a:solidFill>
                  <a:srgbClr val="FF0000"/>
                </a:solidFill>
                <a:latin typeface="FreeSans"/>
                <a:ea typeface="FreeSans"/>
                <a:cs typeface="FreeSans"/>
              </a:defRPr>
            </a:lvl1pPr>
            <a:lvl2pPr>
              <a:defRPr sz="13500">
                <a:latin typeface="FreeSans"/>
                <a:ea typeface="FreeSans"/>
                <a:cs typeface="FreeSans"/>
              </a:defRPr>
            </a:lvl2pPr>
            <a:lvl3pPr>
              <a:defRPr sz="13500">
                <a:latin typeface="FreeSans"/>
                <a:ea typeface="FreeSans"/>
                <a:cs typeface="FreeSans"/>
              </a:defRPr>
            </a:lvl3pPr>
            <a:lvl4pPr>
              <a:defRPr sz="13500">
                <a:latin typeface="FreeSans"/>
                <a:ea typeface="FreeSans"/>
                <a:cs typeface="FreeSans"/>
              </a:defRPr>
            </a:lvl4pPr>
            <a:lvl5pPr>
              <a:defRPr sz="13500">
                <a:latin typeface="FreeSans"/>
                <a:ea typeface="FreeSans"/>
                <a:cs typeface="FreeSans"/>
              </a:defRPr>
            </a:lvl5pPr>
            <a:lvl6pPr>
              <a:defRPr sz="13500">
                <a:latin typeface="FreeSans"/>
                <a:ea typeface="FreeSans"/>
                <a:cs typeface="FreeSans"/>
              </a:defRPr>
            </a:lvl6pPr>
            <a:lvl7pPr>
              <a:defRPr sz="13500">
                <a:latin typeface="FreeSans"/>
                <a:ea typeface="FreeSans"/>
                <a:cs typeface="FreeSans"/>
              </a:defRPr>
            </a:lvl7pPr>
            <a:lvl8pPr>
              <a:defRPr sz="13500">
                <a:latin typeface="FreeSans"/>
                <a:ea typeface="FreeSans"/>
                <a:cs typeface="FreeSans"/>
              </a:defRPr>
            </a:lvl8pPr>
            <a:lvl9pPr>
              <a:defRPr sz="13500"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13000"/>
              <a:t>Context</a:t>
            </a:r>
            <a:endParaRPr/>
          </a:p>
        </p:txBody>
      </p:sp>
      <p:sp>
        <p:nvSpPr>
          <p:cNvPr id="376968937" name="Text Placeholder 9"/>
          <p:cNvSpPr>
            <a:spLocks noGrp="1"/>
          </p:cNvSpPr>
          <p:nvPr>
            <p:ph type="body" sz="quarter" idx="14"/>
          </p:nvPr>
        </p:nvSpPr>
        <p:spPr bwMode="auto">
          <a:xfrm>
            <a:off x="7857012" y="2942550"/>
            <a:ext cx="4094667" cy="3818783"/>
          </a:xfrm>
        </p:spPr>
        <p:txBody>
          <a:bodyPr/>
          <a:lstStyle>
            <a:lvl1pPr>
              <a:defRPr sz="27000">
                <a:latin typeface="FreeSans"/>
                <a:ea typeface="FreeSans"/>
                <a:cs typeface="FreeSans"/>
              </a:defRPr>
            </a:lvl1pPr>
            <a:lvl2pPr>
              <a:defRPr sz="27000">
                <a:latin typeface="FreeSans"/>
                <a:ea typeface="FreeSans"/>
                <a:cs typeface="FreeSans"/>
              </a:defRPr>
            </a:lvl2pPr>
            <a:lvl3pPr>
              <a:defRPr sz="27000">
                <a:latin typeface="FreeSans"/>
                <a:ea typeface="FreeSans"/>
                <a:cs typeface="FreeSans"/>
              </a:defRPr>
            </a:lvl3pPr>
            <a:lvl4pPr>
              <a:defRPr sz="27000">
                <a:latin typeface="FreeSans"/>
                <a:ea typeface="FreeSans"/>
                <a:cs typeface="FreeSans"/>
              </a:defRPr>
            </a:lvl4pPr>
            <a:lvl5pPr>
              <a:defRPr sz="27000">
                <a:latin typeface="FreeSans"/>
                <a:ea typeface="FreeSans"/>
                <a:cs typeface="FreeSans"/>
              </a:defRPr>
            </a:lvl5pPr>
            <a:lvl6pPr>
              <a:defRPr sz="27000">
                <a:latin typeface="FreeSans"/>
                <a:ea typeface="FreeSans"/>
                <a:cs typeface="FreeSans"/>
              </a:defRPr>
            </a:lvl6pPr>
            <a:lvl7pPr>
              <a:defRPr sz="27000">
                <a:latin typeface="FreeSans"/>
                <a:ea typeface="FreeSans"/>
                <a:cs typeface="FreeSans"/>
              </a:defRPr>
            </a:lvl7pPr>
            <a:lvl8pPr>
              <a:defRPr sz="27000">
                <a:latin typeface="FreeSans"/>
                <a:ea typeface="FreeSans"/>
                <a:cs typeface="FreeSans"/>
              </a:defRPr>
            </a:lvl8pPr>
            <a:lvl9pPr>
              <a:defRPr sz="27000"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t>01</a:t>
            </a:r>
          </a:p>
        </p:txBody>
      </p:sp>
      <p:sp>
        <p:nvSpPr>
          <p:cNvPr id="125401594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88348476" name="Image 82012830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224896" y="1336272"/>
            <a:ext cx="9156666" cy="2906382"/>
          </a:xfrm>
          <a:prstGeom prst="rect">
            <a:avLst/>
          </a:prstGeom>
        </p:spPr>
      </p:pic>
      <p:sp>
        <p:nvSpPr>
          <p:cNvPr id="164729042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5837C67-6081-5CEE-125A-22040F3B8A7D}" type="datetime1">
              <a:rPr lang="fr-FR"/>
              <a:t>08/05/2026</a:t>
            </a:fld>
            <a:endParaRPr/>
          </a:p>
        </p:txBody>
      </p:sp>
      <p:sp>
        <p:nvSpPr>
          <p:cNvPr id="55593150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A24095E-5EC5-7408-5514-9EC40EF8EB0C}" type="slidenum">
              <a:rPr lang="fr-FR">
                <a:latin typeface="FreeSans"/>
                <a:ea typeface="FreeSans"/>
                <a:cs typeface="FreeSans"/>
              </a:rPr>
              <a:t>30</a:t>
            </a:fld>
            <a:endParaRPr/>
          </a:p>
        </p:txBody>
      </p:sp>
      <p:sp>
        <p:nvSpPr>
          <p:cNvPr id="60787584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525803263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5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Differential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Mesh-based process</a:t>
            </a:r>
            <a:endParaRPr sz="3800"/>
          </a:p>
        </p:txBody>
      </p:sp>
      <p:sp>
        <p:nvSpPr>
          <p:cNvPr id="1433397914" name="ZoneTexte 835932031"/>
          <p:cNvSpPr txBox="1"/>
          <p:nvPr/>
        </p:nvSpPr>
        <p:spPr bwMode="auto">
          <a:xfrm>
            <a:off x="1156860" y="4242655"/>
            <a:ext cx="2525961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point cloud</a:t>
            </a:r>
          </a:p>
        </p:txBody>
      </p:sp>
      <p:sp>
        <p:nvSpPr>
          <p:cNvPr id="85162409" name="ZoneTexte 225562719"/>
          <p:cNvSpPr txBox="1"/>
          <p:nvPr/>
        </p:nvSpPr>
        <p:spPr bwMode="auto">
          <a:xfrm>
            <a:off x="4540249" y="4242655"/>
            <a:ext cx="252739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mesh</a:t>
            </a:r>
          </a:p>
        </p:txBody>
      </p:sp>
      <p:sp>
        <p:nvSpPr>
          <p:cNvPr id="526882533" name="ZoneTexte 470702677"/>
          <p:cNvSpPr txBox="1"/>
          <p:nvPr/>
        </p:nvSpPr>
        <p:spPr bwMode="auto">
          <a:xfrm>
            <a:off x="8153396" y="4242655"/>
            <a:ext cx="253208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processing</a:t>
            </a:r>
          </a:p>
        </p:txBody>
      </p:sp>
      <p:sp>
        <p:nvSpPr>
          <p:cNvPr id="925835126" name="ZoneTexte 1208267691"/>
          <p:cNvSpPr txBox="1"/>
          <p:nvPr/>
        </p:nvSpPr>
        <p:spPr bwMode="auto">
          <a:xfrm>
            <a:off x="10012205" y="1455912"/>
            <a:ext cx="901998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400">
                <a:solidFill>
                  <a:schemeClr val="tx1">
                    <a:lumMod val="50000"/>
                    <a:lumOff val="50000"/>
                  </a:schemeClr>
                </a:solidFill>
              </a:rPr>
              <a:t>[CGAL]</a:t>
            </a:r>
            <a:endParaRPr/>
          </a:p>
        </p:txBody>
      </p:sp>
      <p:sp>
        <p:nvSpPr>
          <p:cNvPr id="131049554" name="ZoneTexte 1729284630"/>
          <p:cNvSpPr txBox="1"/>
          <p:nvPr/>
        </p:nvSpPr>
        <p:spPr bwMode="auto">
          <a:xfrm>
            <a:off x="4284433" y="4748839"/>
            <a:ext cx="3673397" cy="1158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A survey of </a:t>
            </a:r>
            <a:r>
              <a:rPr lang="fr-FR" sz="1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surface reconstruction </a:t>
            </a:r>
            <a:r>
              <a:rPr lang="fr-FR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from point clouds</a:t>
            </a:r>
            <a:r>
              <a:rPr sz="1400"/>
              <a:t> [BTS*17]</a:t>
            </a:r>
            <a:endParaRPr/>
          </a:p>
          <a:p>
            <a:pPr>
              <a:defRPr/>
            </a:pPr>
            <a:endParaRPr lang="fr-FR" sz="1400" b="0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Mesh Statistics for Robust </a:t>
            </a:r>
            <a:r>
              <a:rPr lang="fr-FR" sz="1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Curvature Estimation</a:t>
            </a:r>
            <a:r>
              <a:rPr lang="fr-FR" sz="1400"/>
              <a:t> [VVP*16]</a:t>
            </a:r>
            <a:endParaRPr/>
          </a:p>
        </p:txBody>
      </p:sp>
      <p:sp>
        <p:nvSpPr>
          <p:cNvPr id="352975448" name="ZoneTexte 638500484"/>
          <p:cNvSpPr txBox="1"/>
          <p:nvPr/>
        </p:nvSpPr>
        <p:spPr bwMode="auto">
          <a:xfrm>
            <a:off x="12281729" y="3763531"/>
            <a:ext cx="3671237" cy="1798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Alpha Shapes [EKS03]</a:t>
            </a:r>
            <a:endParaRPr sz="1400"/>
          </a:p>
          <a:p>
            <a:pPr algn="l"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Poisson Surface Reconstruction [KBH06]</a:t>
            </a:r>
            <a:endParaRPr sz="1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Marching Cubes [LC98]</a:t>
            </a:r>
            <a:endParaRPr sz="1400"/>
          </a:p>
          <a:p>
            <a:pPr algn="l">
              <a:defRPr/>
            </a:pPr>
            <a:r>
              <a:rPr sz="1400"/>
              <a:t>...</a:t>
            </a:r>
            <a:endParaRPr/>
          </a:p>
          <a:p>
            <a:pPr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A survey of surface reconstruction from point clouds</a:t>
            </a:r>
            <a:r>
              <a:rPr sz="1400"/>
              <a:t> [BTS*17]</a:t>
            </a:r>
            <a:endParaRPr/>
          </a:p>
          <a:p>
            <a:pPr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Mesh Statistics for Robust Curvature Estimation</a:t>
            </a:r>
            <a:r>
              <a:rPr lang="fr-FR" sz="1400"/>
              <a:t> [VVP*16]</a:t>
            </a:r>
            <a:endParaRPr lang="fr-FR" sz="1400" b="0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11169975" name="Image 1385320853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224896" y="1336272"/>
            <a:ext cx="9156666" cy="2906382"/>
          </a:xfrm>
          <a:prstGeom prst="rect">
            <a:avLst/>
          </a:prstGeom>
        </p:spPr>
      </p:pic>
      <p:sp>
        <p:nvSpPr>
          <p:cNvPr id="109662144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13BB6B3A-6459-625B-FFFF-1E69278BBE40}" type="datetime1">
              <a:rPr lang="fr-FR"/>
              <a:t>08/05/2026</a:t>
            </a:fld>
            <a:endParaRPr/>
          </a:p>
        </p:txBody>
      </p:sp>
      <p:sp>
        <p:nvSpPr>
          <p:cNvPr id="107795921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DF685F0D-0677-4814-A61F-364FFD30B3CC}" type="slidenum">
              <a:rPr lang="fr-FR">
                <a:latin typeface="FreeSans"/>
                <a:ea typeface="FreeSans"/>
                <a:cs typeface="FreeSans"/>
              </a:rPr>
              <a:t>31</a:t>
            </a:fld>
            <a:endParaRPr/>
          </a:p>
        </p:txBody>
      </p:sp>
      <p:sp>
        <p:nvSpPr>
          <p:cNvPr id="51739737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505851924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5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Differential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Mesh-based process</a:t>
            </a:r>
            <a:endParaRPr sz="3800"/>
          </a:p>
        </p:txBody>
      </p:sp>
      <p:sp>
        <p:nvSpPr>
          <p:cNvPr id="1318265091" name="ZoneTexte 1867891716"/>
          <p:cNvSpPr txBox="1"/>
          <p:nvPr/>
        </p:nvSpPr>
        <p:spPr bwMode="auto">
          <a:xfrm>
            <a:off x="1156860" y="4242655"/>
            <a:ext cx="2525961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point cloud</a:t>
            </a:r>
          </a:p>
        </p:txBody>
      </p:sp>
      <p:sp>
        <p:nvSpPr>
          <p:cNvPr id="1692023087" name="ZoneTexte 866507536"/>
          <p:cNvSpPr txBox="1"/>
          <p:nvPr/>
        </p:nvSpPr>
        <p:spPr bwMode="auto">
          <a:xfrm>
            <a:off x="4540249" y="4242655"/>
            <a:ext cx="252739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mesh</a:t>
            </a:r>
          </a:p>
        </p:txBody>
      </p:sp>
      <p:sp>
        <p:nvSpPr>
          <p:cNvPr id="927871696" name="ZoneTexte 1471899338"/>
          <p:cNvSpPr txBox="1"/>
          <p:nvPr/>
        </p:nvSpPr>
        <p:spPr bwMode="auto">
          <a:xfrm>
            <a:off x="8153396" y="4242655"/>
            <a:ext cx="253208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processing</a:t>
            </a:r>
          </a:p>
        </p:txBody>
      </p:sp>
      <p:sp>
        <p:nvSpPr>
          <p:cNvPr id="88644675" name="ZoneTexte 546724804"/>
          <p:cNvSpPr txBox="1"/>
          <p:nvPr/>
        </p:nvSpPr>
        <p:spPr bwMode="auto">
          <a:xfrm>
            <a:off x="10012205" y="1455912"/>
            <a:ext cx="901998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400">
                <a:solidFill>
                  <a:schemeClr val="tx1">
                    <a:lumMod val="50000"/>
                    <a:lumOff val="50000"/>
                  </a:schemeClr>
                </a:solidFill>
              </a:rPr>
              <a:t>[CGAL]</a:t>
            </a:r>
            <a:endParaRPr/>
          </a:p>
        </p:txBody>
      </p:sp>
      <p:sp>
        <p:nvSpPr>
          <p:cNvPr id="1715480092" name="ZoneTexte 180472720"/>
          <p:cNvSpPr txBox="1"/>
          <p:nvPr/>
        </p:nvSpPr>
        <p:spPr bwMode="auto">
          <a:xfrm>
            <a:off x="4284433" y="4748839"/>
            <a:ext cx="3600520" cy="1158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A survey of </a:t>
            </a:r>
            <a:r>
              <a:rPr lang="fr-FR" sz="1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surface reconstruction </a:t>
            </a:r>
            <a:r>
              <a:rPr lang="fr-FR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from point clouds [BTS*17]</a:t>
            </a:r>
            <a:endParaRPr sz="1400"/>
          </a:p>
          <a:p>
            <a:pPr>
              <a:defRPr/>
            </a:pPr>
            <a:endParaRPr sz="1400" b="0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Mesh Statistics for Robust </a:t>
            </a:r>
            <a:r>
              <a:rPr lang="fr-FR" sz="1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Curvature Estimation</a:t>
            </a:r>
            <a:r>
              <a:rPr lang="fr-FR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[VVP*16]</a:t>
            </a:r>
            <a:endParaRPr/>
          </a:p>
        </p:txBody>
      </p:sp>
      <p:pic>
        <p:nvPicPr>
          <p:cNvPr id="1315412841" name="Image 228705882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8222952" y="4694903"/>
            <a:ext cx="2392965" cy="18526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95354906" name="Image 26650958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224896" y="1336272"/>
            <a:ext cx="9156666" cy="2906382"/>
          </a:xfrm>
          <a:prstGeom prst="rect">
            <a:avLst/>
          </a:prstGeom>
        </p:spPr>
      </p:pic>
      <p:sp>
        <p:nvSpPr>
          <p:cNvPr id="19855884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4D69187-4579-D264-7746-B21D415FFD37}" type="datetime1">
              <a:rPr lang="fr-FR"/>
              <a:t>08/05/2026</a:t>
            </a:fld>
            <a:endParaRPr/>
          </a:p>
        </p:txBody>
      </p:sp>
      <p:sp>
        <p:nvSpPr>
          <p:cNvPr id="167999656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9C7CFB5-5F57-90C2-5AC5-A09A25AA7408}" type="slidenum">
              <a:rPr lang="fr-FR">
                <a:latin typeface="FreeSans"/>
                <a:ea typeface="FreeSans"/>
                <a:cs typeface="FreeSans"/>
              </a:rPr>
              <a:t>32</a:t>
            </a:fld>
            <a:endParaRPr/>
          </a:p>
        </p:txBody>
      </p:sp>
      <p:sp>
        <p:nvSpPr>
          <p:cNvPr id="141261227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359295896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5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Differential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Mesh-based process</a:t>
            </a:r>
            <a:endParaRPr sz="3800"/>
          </a:p>
        </p:txBody>
      </p:sp>
      <p:sp>
        <p:nvSpPr>
          <p:cNvPr id="1327638802" name="ZoneTexte 1109510539"/>
          <p:cNvSpPr txBox="1"/>
          <p:nvPr/>
        </p:nvSpPr>
        <p:spPr bwMode="auto">
          <a:xfrm>
            <a:off x="1156860" y="4242655"/>
            <a:ext cx="2525961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point cloud</a:t>
            </a:r>
          </a:p>
        </p:txBody>
      </p:sp>
      <p:sp>
        <p:nvSpPr>
          <p:cNvPr id="1821558462" name="ZoneTexte 2073912814"/>
          <p:cNvSpPr txBox="1"/>
          <p:nvPr/>
        </p:nvSpPr>
        <p:spPr bwMode="auto">
          <a:xfrm>
            <a:off x="4540249" y="4242655"/>
            <a:ext cx="252739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mesh</a:t>
            </a:r>
          </a:p>
        </p:txBody>
      </p:sp>
      <p:sp>
        <p:nvSpPr>
          <p:cNvPr id="591532425" name="ZoneTexte 852292054"/>
          <p:cNvSpPr txBox="1"/>
          <p:nvPr/>
        </p:nvSpPr>
        <p:spPr bwMode="auto">
          <a:xfrm>
            <a:off x="8153396" y="4242655"/>
            <a:ext cx="253208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processing</a:t>
            </a:r>
          </a:p>
        </p:txBody>
      </p:sp>
      <p:sp>
        <p:nvSpPr>
          <p:cNvPr id="1213002180" name="ZoneTexte 1221377484"/>
          <p:cNvSpPr txBox="1"/>
          <p:nvPr/>
        </p:nvSpPr>
        <p:spPr bwMode="auto">
          <a:xfrm>
            <a:off x="10012205" y="1455912"/>
            <a:ext cx="901998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400">
                <a:solidFill>
                  <a:schemeClr val="tx1">
                    <a:lumMod val="50000"/>
                    <a:lumOff val="50000"/>
                  </a:schemeClr>
                </a:solidFill>
              </a:rPr>
              <a:t>[CGAL]</a:t>
            </a:r>
            <a:endParaRPr/>
          </a:p>
        </p:txBody>
      </p:sp>
      <p:sp>
        <p:nvSpPr>
          <p:cNvPr id="156528706" name="ZoneTexte 1924352283"/>
          <p:cNvSpPr txBox="1"/>
          <p:nvPr/>
        </p:nvSpPr>
        <p:spPr bwMode="auto">
          <a:xfrm>
            <a:off x="4284433" y="4748839"/>
            <a:ext cx="3637319" cy="1158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A survey of </a:t>
            </a:r>
            <a:r>
              <a:rPr lang="fr-FR" sz="1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surface reconstruction </a:t>
            </a:r>
            <a:r>
              <a:rPr lang="fr-FR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from point clouds [BTS*17]</a:t>
            </a:r>
            <a:endParaRPr sz="1400"/>
          </a:p>
          <a:p>
            <a:pPr>
              <a:defRPr/>
            </a:pPr>
            <a:endParaRPr sz="1400" b="0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fr-FR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Mesh Statistics for Robust </a:t>
            </a:r>
            <a:r>
              <a:rPr lang="fr-FR" sz="1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Curvature Estimation</a:t>
            </a:r>
            <a:r>
              <a:rPr lang="fr-FR" sz="1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[VVP*16]</a:t>
            </a:r>
            <a:endParaRPr/>
          </a:p>
        </p:txBody>
      </p:sp>
      <p:pic>
        <p:nvPicPr>
          <p:cNvPr id="702985873" name="Image 12229023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8222953" y="4694903"/>
            <a:ext cx="2392965" cy="1852615"/>
          </a:xfrm>
          <a:prstGeom prst="rect">
            <a:avLst/>
          </a:prstGeom>
        </p:spPr>
      </p:pic>
      <p:sp>
        <p:nvSpPr>
          <p:cNvPr id="1439906220" name="ZoneTexte 60524392"/>
          <p:cNvSpPr txBox="1"/>
          <p:nvPr/>
        </p:nvSpPr>
        <p:spPr bwMode="auto">
          <a:xfrm>
            <a:off x="705755" y="5361162"/>
            <a:ext cx="253532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>
                <a:solidFill>
                  <a:srgbClr val="00B0F0"/>
                </a:solidFill>
              </a:rPr>
              <a:t>working on raw data</a:t>
            </a:r>
            <a:endParaRPr/>
          </a:p>
        </p:txBody>
      </p:sp>
      <p:cxnSp>
        <p:nvCxnSpPr>
          <p:cNvPr id="1628103588" name="Connecteur droit 1127904574"/>
          <p:cNvCxnSpPr/>
          <p:nvPr/>
        </p:nvCxnSpPr>
        <p:spPr bwMode="auto">
          <a:xfrm flipH="1">
            <a:off x="2681997" y="2943224"/>
            <a:ext cx="1462349" cy="2281915"/>
          </a:xfrm>
          <a:prstGeom prst="line">
            <a:avLst/>
          </a:prstGeom>
          <a:ln w="38099" cap="flat" cmpd="sng" algn="ctr">
            <a:solidFill>
              <a:srgbClr val="00B0F0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899080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63FD4F8-032C-CEEA-3BCB-0B0DABE2796F}" type="datetime1">
              <a:rPr lang="fr-FR"/>
              <a:t>08/05/2026</a:t>
            </a:fld>
            <a:endParaRPr/>
          </a:p>
        </p:txBody>
      </p:sp>
      <p:sp>
        <p:nvSpPr>
          <p:cNvPr id="54968627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1AA93131-E3C4-FE43-A64D-16626F3DCF1F}" type="slidenum">
              <a:rPr lang="fr-FR">
                <a:latin typeface="FreeSans"/>
                <a:ea typeface="FreeSans"/>
                <a:cs typeface="FreeSans"/>
              </a:rPr>
              <a:t>33</a:t>
            </a:fld>
            <a:endParaRPr/>
          </a:p>
        </p:txBody>
      </p:sp>
      <p:sp>
        <p:nvSpPr>
          <p:cNvPr id="195097813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42444465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0279730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defRPr/>
            </a:pPr>
            <a:r>
              <a:t>Differential properties estimation in a raw 3D point cloud</a:t>
            </a:r>
          </a:p>
          <a:p>
            <a:pPr lvl="0">
              <a:defRPr/>
            </a:pPr>
            <a:r>
              <a:t>Special focus on mathematical models</a:t>
            </a:r>
          </a:p>
          <a:p>
            <a:pPr lvl="1">
              <a:defRPr/>
            </a:pPr>
            <a:r>
              <a:t>with theoretical guarantees</a:t>
            </a:r>
          </a:p>
          <a:p>
            <a:pPr lvl="1">
              <a:defRPr/>
            </a:pPr>
            <a:r>
              <a:t>their use in Machine Learning models</a:t>
            </a:r>
          </a:p>
          <a:p>
            <a:pPr lvl="0">
              <a:defRPr/>
            </a:pPr>
            <a:r>
              <a:t>Unified benchmark</a:t>
            </a:r>
          </a:p>
          <a:p>
            <a:pPr lvl="1">
              <a:defRPr/>
            </a:pPr>
            <a:endParaRPr/>
          </a:p>
        </p:txBody>
      </p:sp>
      <p:sp>
        <p:nvSpPr>
          <p:cNvPr id="627170546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2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FF0000"/>
                </a:solidFill>
              </a:rPr>
              <a:t>C</a:t>
            </a:r>
            <a:r>
              <a:t>ontext – Scope</a:t>
            </a:r>
          </a:p>
        </p:txBody>
      </p:sp>
      <p:pic>
        <p:nvPicPr>
          <p:cNvPr id="1244716183" name="Image 117629299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2243421" y="-467177"/>
            <a:ext cx="4273837" cy="6055178"/>
          </a:xfrm>
          <a:prstGeom prst="rect">
            <a:avLst/>
          </a:prstGeom>
          <a:ln w="12699">
            <a:solidFill>
              <a:schemeClr val="tx1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604287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D275A19E-57E4-0097-154D-06E58A20C290}" type="datetime1">
              <a:rPr lang="fr-FR"/>
              <a:t>08/05/2026</a:t>
            </a:fld>
            <a:endParaRPr/>
          </a:p>
        </p:txBody>
      </p:sp>
      <p:sp>
        <p:nvSpPr>
          <p:cNvPr id="188159561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7B9E4AFA-0694-86DF-12F1-1F68001AB3BC}" type="slidenum">
              <a:rPr lang="fr-FR">
                <a:latin typeface="FreeSans"/>
                <a:ea typeface="FreeSans"/>
                <a:cs typeface="FreeSans"/>
              </a:rPr>
              <a:t>34</a:t>
            </a:fld>
            <a:endParaRPr/>
          </a:p>
        </p:txBody>
      </p:sp>
      <p:sp>
        <p:nvSpPr>
          <p:cNvPr id="68087075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091920878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marL="394022" lvl="0" indent="-394022">
              <a:buFont typeface="Arial"/>
              <a:buAutoNum type="arabicPeriod"/>
              <a:defRPr/>
            </a:pPr>
            <a:r>
              <a:t>Context</a:t>
            </a:r>
          </a:p>
          <a:p>
            <a:pPr marL="394022" lvl="0" indent="-394022">
              <a:buFont typeface="Arial"/>
              <a:buAutoNum type="arabicPeriod"/>
              <a:defRPr/>
            </a:pPr>
            <a:r>
              <a:t>Fundamentals</a:t>
            </a:r>
          </a:p>
          <a:p>
            <a:pPr marL="394022" lvl="0" indent="-394022">
              <a:buFont typeface="Arial"/>
              <a:buAutoNum type="arabicPeriod"/>
              <a:defRPr/>
            </a:pPr>
            <a:r>
              <a:t>Methods</a:t>
            </a:r>
          </a:p>
          <a:p>
            <a:pPr marL="394022" lvl="0" indent="-394022">
              <a:buFont typeface="Arial"/>
              <a:buAutoNum type="arabicPeriod"/>
              <a:defRPr/>
            </a:pPr>
            <a:r>
              <a:t>Benchmark</a:t>
            </a:r>
          </a:p>
          <a:p>
            <a:pPr marL="394022" lvl="0" indent="-394022">
              <a:buFont typeface="Arial"/>
              <a:buAutoNum type="arabicPeriod"/>
              <a:defRPr/>
            </a:pPr>
            <a:r>
              <a:t>Future works</a:t>
            </a:r>
          </a:p>
          <a:p>
            <a:pPr marL="394022" lvl="0" indent="-394022">
              <a:buFont typeface="Arial"/>
              <a:buAutoNum type="arabicPeriod"/>
              <a:defRPr/>
            </a:pPr>
            <a:r>
              <a:t>Conclusion</a:t>
            </a:r>
          </a:p>
        </p:txBody>
      </p:sp>
      <p:sp>
        <p:nvSpPr>
          <p:cNvPr id="957999050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0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FF0000"/>
                </a:solidFill>
              </a:rPr>
              <a:t>P</a:t>
            </a:r>
            <a:r>
              <a:rPr>
                <a:solidFill>
                  <a:schemeClr val="tx1"/>
                </a:solidFill>
              </a:rPr>
              <a:t>LAN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058468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F06B18A-E2F9-C78B-5678-FB992F51F8FB}" type="datetime1">
              <a:rPr lang="fr-FR"/>
              <a:t>08/05/2026</a:t>
            </a:fld>
            <a:endParaRPr/>
          </a:p>
        </p:txBody>
      </p:sp>
      <p:sp>
        <p:nvSpPr>
          <p:cNvPr id="191615157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4D04398-CA0B-0A05-377E-F037888BCD98}" type="slidenum">
              <a:rPr lang="fr-FR">
                <a:latin typeface="FreeSans"/>
                <a:ea typeface="FreeSans"/>
                <a:cs typeface="FreeSans"/>
              </a:rPr>
              <a:t>35</a:t>
            </a:fld>
            <a:endParaRPr/>
          </a:p>
        </p:txBody>
      </p:sp>
      <p:sp>
        <p:nvSpPr>
          <p:cNvPr id="1968219967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673218" y="800930"/>
            <a:ext cx="10813287" cy="2628065"/>
          </a:xfrm>
        </p:spPr>
        <p:txBody>
          <a:bodyPr/>
          <a:lstStyle>
            <a:lvl1pPr>
              <a:buNone/>
              <a:defRPr sz="13500" b="0" u="none">
                <a:solidFill>
                  <a:srgbClr val="FF0000"/>
                </a:solidFill>
                <a:latin typeface="FreeSans"/>
                <a:ea typeface="FreeSans"/>
                <a:cs typeface="FreeSans"/>
              </a:defRPr>
            </a:lvl1pPr>
            <a:lvl2pPr>
              <a:defRPr sz="13500">
                <a:latin typeface="FreeSans"/>
                <a:ea typeface="FreeSans"/>
                <a:cs typeface="FreeSans"/>
              </a:defRPr>
            </a:lvl2pPr>
            <a:lvl3pPr>
              <a:defRPr sz="13500">
                <a:latin typeface="FreeSans"/>
                <a:ea typeface="FreeSans"/>
                <a:cs typeface="FreeSans"/>
              </a:defRPr>
            </a:lvl3pPr>
            <a:lvl4pPr>
              <a:defRPr sz="13500">
                <a:latin typeface="FreeSans"/>
                <a:ea typeface="FreeSans"/>
                <a:cs typeface="FreeSans"/>
              </a:defRPr>
            </a:lvl4pPr>
            <a:lvl5pPr>
              <a:defRPr sz="13500">
                <a:latin typeface="FreeSans"/>
                <a:ea typeface="FreeSans"/>
                <a:cs typeface="FreeSans"/>
              </a:defRPr>
            </a:lvl5pPr>
            <a:lvl6pPr>
              <a:defRPr sz="13500">
                <a:latin typeface="FreeSans"/>
                <a:ea typeface="FreeSans"/>
                <a:cs typeface="FreeSans"/>
              </a:defRPr>
            </a:lvl6pPr>
            <a:lvl7pPr>
              <a:defRPr sz="13500">
                <a:latin typeface="FreeSans"/>
                <a:ea typeface="FreeSans"/>
                <a:cs typeface="FreeSans"/>
              </a:defRPr>
            </a:lvl7pPr>
            <a:lvl8pPr>
              <a:defRPr sz="13500">
                <a:latin typeface="FreeSans"/>
                <a:ea typeface="FreeSans"/>
                <a:cs typeface="FreeSans"/>
              </a:defRPr>
            </a:lvl8pPr>
            <a:lvl9pPr>
              <a:defRPr sz="13500"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13000"/>
              <a:t>Fundamentals</a:t>
            </a:r>
            <a:endParaRPr/>
          </a:p>
        </p:txBody>
      </p:sp>
      <p:sp>
        <p:nvSpPr>
          <p:cNvPr id="1055097473" name="Text Placeholder 9"/>
          <p:cNvSpPr>
            <a:spLocks noGrp="1"/>
          </p:cNvSpPr>
          <p:nvPr>
            <p:ph type="body" sz="quarter" idx="14"/>
          </p:nvPr>
        </p:nvSpPr>
        <p:spPr bwMode="auto">
          <a:xfrm>
            <a:off x="7857012" y="2942550"/>
            <a:ext cx="4094667" cy="3818783"/>
          </a:xfrm>
        </p:spPr>
        <p:txBody>
          <a:bodyPr/>
          <a:lstStyle>
            <a:lvl1pPr>
              <a:defRPr sz="27000">
                <a:latin typeface="FreeSans"/>
                <a:ea typeface="FreeSans"/>
                <a:cs typeface="FreeSans"/>
              </a:defRPr>
            </a:lvl1pPr>
            <a:lvl2pPr>
              <a:defRPr sz="27000">
                <a:latin typeface="FreeSans"/>
                <a:ea typeface="FreeSans"/>
                <a:cs typeface="FreeSans"/>
              </a:defRPr>
            </a:lvl2pPr>
            <a:lvl3pPr>
              <a:defRPr sz="27000">
                <a:latin typeface="FreeSans"/>
                <a:ea typeface="FreeSans"/>
                <a:cs typeface="FreeSans"/>
              </a:defRPr>
            </a:lvl3pPr>
            <a:lvl4pPr>
              <a:defRPr sz="27000">
                <a:latin typeface="FreeSans"/>
                <a:ea typeface="FreeSans"/>
                <a:cs typeface="FreeSans"/>
              </a:defRPr>
            </a:lvl4pPr>
            <a:lvl5pPr>
              <a:defRPr sz="27000">
                <a:latin typeface="FreeSans"/>
                <a:ea typeface="FreeSans"/>
                <a:cs typeface="FreeSans"/>
              </a:defRPr>
            </a:lvl5pPr>
            <a:lvl6pPr>
              <a:defRPr sz="27000">
                <a:latin typeface="FreeSans"/>
                <a:ea typeface="FreeSans"/>
                <a:cs typeface="FreeSans"/>
              </a:defRPr>
            </a:lvl6pPr>
            <a:lvl7pPr>
              <a:defRPr sz="27000">
                <a:latin typeface="FreeSans"/>
                <a:ea typeface="FreeSans"/>
                <a:cs typeface="FreeSans"/>
              </a:defRPr>
            </a:lvl7pPr>
            <a:lvl8pPr>
              <a:defRPr sz="27000">
                <a:latin typeface="FreeSans"/>
                <a:ea typeface="FreeSans"/>
                <a:cs typeface="FreeSans"/>
              </a:defRPr>
            </a:lvl8pPr>
            <a:lvl9pPr>
              <a:defRPr sz="27000"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t>02</a:t>
            </a:r>
          </a:p>
        </p:txBody>
      </p:sp>
      <p:sp>
        <p:nvSpPr>
          <p:cNvPr id="98998812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72589216" name="Image 173678816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297449" y="1187807"/>
            <a:ext cx="9882844" cy="5815504"/>
          </a:xfrm>
          <a:prstGeom prst="rect">
            <a:avLst/>
          </a:prstGeom>
        </p:spPr>
      </p:pic>
      <p:sp>
        <p:nvSpPr>
          <p:cNvPr id="90894750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DB17CB5E-8BC7-0A55-5F63-2DC467C3F6E2}" type="datetime1">
              <a:rPr lang="fr-FR"/>
              <a:t>08/05/2026</a:t>
            </a:fld>
            <a:endParaRPr/>
          </a:p>
        </p:txBody>
      </p:sp>
      <p:sp>
        <p:nvSpPr>
          <p:cNvPr id="70616404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4A8AB7B0-082C-D5F0-99C1-C656F2EEFB55}" type="slidenum">
              <a:rPr lang="fr-FR">
                <a:latin typeface="FreeSans"/>
                <a:ea typeface="FreeSans"/>
                <a:cs typeface="FreeSans"/>
              </a:rPr>
              <a:t>36</a:t>
            </a:fld>
            <a:endParaRPr/>
          </a:p>
        </p:txBody>
      </p:sp>
      <p:sp>
        <p:nvSpPr>
          <p:cNvPr id="103778826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142092270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0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F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undamentals</a:t>
            </a:r>
            <a:endParaRPr/>
          </a:p>
        </p:txBody>
      </p:sp>
      <p:pic>
        <p:nvPicPr>
          <p:cNvPr id="335611236" name="Image 1922860924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5484757" y="3387094"/>
            <a:ext cx="1125775" cy="497432"/>
          </a:xfrm>
          <a:prstGeom prst="rect">
            <a:avLst/>
          </a:prstGeom>
        </p:spPr>
      </p:pic>
      <p:sp>
        <p:nvSpPr>
          <p:cNvPr id="524549751" name="ZoneTexte 1464992451"/>
          <p:cNvSpPr txBox="1"/>
          <p:nvPr/>
        </p:nvSpPr>
        <p:spPr bwMode="auto">
          <a:xfrm>
            <a:off x="5490719" y="3028409"/>
            <a:ext cx="1114212" cy="62519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sz="3500">
                <a:solidFill>
                  <a:srgbClr val="4D4D4D"/>
                </a:solidFill>
              </a:rPr>
              <a:t>?</a:t>
            </a:r>
            <a:endParaRPr sz="35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180686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1C1CEEAB-104E-5060-CCBD-B163B62E0574}" type="datetime1">
              <a:rPr lang="fr-FR"/>
              <a:t>08/05/2026</a:t>
            </a:fld>
            <a:endParaRPr/>
          </a:p>
        </p:txBody>
      </p:sp>
      <p:sp>
        <p:nvSpPr>
          <p:cNvPr id="44543258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53682C3C-B0EC-1EED-2B1D-9E5EB52E858E}" type="slidenum">
              <a:rPr lang="fr-FR">
                <a:latin typeface="FreeSans"/>
                <a:ea typeface="FreeSans"/>
                <a:cs typeface="FreeSans"/>
              </a:rPr>
              <a:t>37</a:t>
            </a:fld>
            <a:endParaRPr/>
          </a:p>
        </p:txBody>
      </p:sp>
      <p:sp>
        <p:nvSpPr>
          <p:cNvPr id="11753913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429750886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defRPr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286789270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19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FF0000"/>
                </a:solidFill>
              </a:rPr>
              <a:t>F</a:t>
            </a:r>
            <a:r>
              <a:t>undamentals</a:t>
            </a:r>
          </a:p>
        </p:txBody>
      </p:sp>
      <p:pic>
        <p:nvPicPr>
          <p:cNvPr id="1344414244" name="Image 50307071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5878120" y="3801583"/>
            <a:ext cx="830063" cy="553374"/>
          </a:xfrm>
          <a:prstGeom prst="rect">
            <a:avLst/>
          </a:prstGeom>
        </p:spPr>
      </p:pic>
      <p:pic>
        <p:nvPicPr>
          <p:cNvPr id="1339204728" name="Image 1720260584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432587" y="3895209"/>
            <a:ext cx="640748" cy="640748"/>
          </a:xfrm>
          <a:prstGeom prst="rect">
            <a:avLst/>
          </a:prstGeom>
        </p:spPr>
      </p:pic>
      <p:sp>
        <p:nvSpPr>
          <p:cNvPr id="753100246" name="ZoneTexte 1298764595"/>
          <p:cNvSpPr txBox="1"/>
          <p:nvPr/>
        </p:nvSpPr>
        <p:spPr bwMode="auto">
          <a:xfrm>
            <a:off x="2625615" y="3014207"/>
            <a:ext cx="2694631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>
                <a:latin typeface="FreeSans"/>
                <a:ea typeface="FreeSans"/>
                <a:cs typeface="FreeSans"/>
              </a:rPr>
              <a:t>Normal</a:t>
            </a:r>
            <a:endParaRPr>
              <a:latin typeface="FreeSans"/>
              <a:cs typeface="FreeSans"/>
            </a:endParaRPr>
          </a:p>
        </p:txBody>
      </p:sp>
      <p:sp>
        <p:nvSpPr>
          <p:cNvPr id="241774455" name="ZoneTexte 1572426274"/>
          <p:cNvSpPr txBox="1"/>
          <p:nvPr/>
        </p:nvSpPr>
        <p:spPr bwMode="auto">
          <a:xfrm>
            <a:off x="7144902" y="3891978"/>
            <a:ext cx="4396142" cy="9147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>
                <a:latin typeface="FreeSans"/>
                <a:ea typeface="FreeSans"/>
                <a:cs typeface="FreeSans"/>
              </a:rPr>
              <a:t>Weingarten map</a:t>
            </a:r>
            <a:endParaRPr/>
          </a:p>
          <a:p>
            <a:pPr algn="l">
              <a:defRPr/>
            </a:pPr>
            <a:r>
              <a:rPr>
                <a:latin typeface="FreeSans"/>
                <a:ea typeface="FreeSans"/>
                <a:cs typeface="FreeSans"/>
              </a:rPr>
              <a:t>(principal curvature values and directions)</a:t>
            </a:r>
            <a:endParaRPr>
              <a:latin typeface="FreeSans"/>
              <a:cs typeface="FreeSans"/>
            </a:endParaRPr>
          </a:p>
        </p:txBody>
      </p:sp>
      <p:sp>
        <p:nvSpPr>
          <p:cNvPr id="767152439" name="ZoneTexte 972014037"/>
          <p:cNvSpPr txBox="1"/>
          <p:nvPr/>
        </p:nvSpPr>
        <p:spPr bwMode="auto">
          <a:xfrm>
            <a:off x="7144902" y="3014207"/>
            <a:ext cx="3171494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>
                <a:latin typeface="FreeSans"/>
                <a:ea typeface="FreeSans"/>
                <a:cs typeface="FreeSans"/>
              </a:rPr>
              <a:t>Tangent frame</a:t>
            </a:r>
            <a:endParaRPr>
              <a:latin typeface="FreeSans"/>
              <a:cs typeface="FreeSans"/>
            </a:endParaRPr>
          </a:p>
        </p:txBody>
      </p:sp>
      <p:sp>
        <p:nvSpPr>
          <p:cNvPr id="1970283345" name="ZoneTexte 1300050851"/>
          <p:cNvSpPr txBox="1"/>
          <p:nvPr/>
        </p:nvSpPr>
        <p:spPr bwMode="auto">
          <a:xfrm>
            <a:off x="2625615" y="4032524"/>
            <a:ext cx="295389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>
                <a:latin typeface="FreeSans"/>
                <a:ea typeface="FreeSans"/>
                <a:cs typeface="FreeSans"/>
              </a:rPr>
              <a:t>Mean curvature</a:t>
            </a:r>
            <a:endParaRPr/>
          </a:p>
        </p:txBody>
      </p:sp>
      <p:pic>
        <p:nvPicPr>
          <p:cNvPr id="2088243316" name="Image 13864888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5992194" y="2862326"/>
            <a:ext cx="590548" cy="657225"/>
          </a:xfrm>
          <a:prstGeom prst="rect">
            <a:avLst/>
          </a:prstGeom>
        </p:spPr>
      </p:pic>
      <p:pic>
        <p:nvPicPr>
          <p:cNvPr id="1654449643" name="Image 859744785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1290996" y="2862324"/>
            <a:ext cx="923924" cy="7810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7741119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1461B68-9AD1-3651-8153-B4A00483DDBB}" type="datetime1">
              <a:rPr lang="fr-FR"/>
              <a:t>08/05/2026</a:t>
            </a:fld>
            <a:endParaRPr/>
          </a:p>
        </p:txBody>
      </p:sp>
      <p:sp>
        <p:nvSpPr>
          <p:cNvPr id="201880730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6E93A00-A29F-846F-928E-83716A4EDAB6}" type="slidenum">
              <a:rPr lang="fr-FR">
                <a:latin typeface="FreeSans"/>
                <a:ea typeface="FreeSans"/>
                <a:cs typeface="FreeSans"/>
              </a:rPr>
              <a:t>38</a:t>
            </a:fld>
            <a:endParaRPr/>
          </a:p>
        </p:txBody>
      </p:sp>
      <p:sp>
        <p:nvSpPr>
          <p:cNvPr id="36884256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637571092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Font typeface="Arial"/>
              <a:buChar char="•"/>
              <a:defRPr sz="2800"/>
            </a:lvl1pPr>
            <a:lvl2pPr>
              <a:buFont typeface="Wingdings"/>
              <a:buChar char="§"/>
              <a:defRPr sz="2400"/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Given a surface M and a point </a:t>
            </a:r>
            <a:r>
              <a:rPr lang="fr-FR" sz="2800" b="1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x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 of interest</a:t>
            </a:r>
            <a:endParaRPr sz="2800"/>
          </a:p>
          <a:p>
            <a:pPr>
              <a:defRPr/>
            </a:pPr>
            <a:endParaRPr/>
          </a:p>
        </p:txBody>
      </p:sp>
      <p:sp>
        <p:nvSpPr>
          <p:cNvPr id="758213325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>
                <a:solidFill>
                  <a:srgbClr val="FF0000"/>
                </a:solidFill>
              </a:rPr>
              <a:t>N</a:t>
            </a:r>
            <a:r>
              <a:rPr>
                <a:solidFill>
                  <a:schemeClr val="tx1"/>
                </a:solidFill>
              </a:rPr>
              <a:t>ormal vector</a:t>
            </a:r>
            <a:endParaRPr/>
          </a:p>
        </p:txBody>
      </p:sp>
      <p:pic>
        <p:nvPicPr>
          <p:cNvPr id="1678918999" name="Image 709205109"/>
          <p:cNvPicPr>
            <a:picLocks noChangeAspect="1"/>
          </p:cNvPicPr>
          <p:nvPr/>
        </p:nvPicPr>
        <p:blipFill rotWithShape="1">
          <a:blip r:embed="rId3">
            <a:alphaModFix amt="0"/>
          </a:blip>
          <a:stretch/>
        </p:blipFill>
        <p:spPr bwMode="auto">
          <a:xfrm>
            <a:off x="8054928" y="2340925"/>
            <a:ext cx="1036382" cy="1162780"/>
          </a:xfrm>
          <a:prstGeom prst="rect">
            <a:avLst/>
          </a:prstGeom>
        </p:spPr>
      </p:pic>
      <p:pic>
        <p:nvPicPr>
          <p:cNvPr id="1171995815" name="Image 109859998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4013116" y="1688149"/>
            <a:ext cx="8083622" cy="41946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60510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0C6C847B-21A3-8900-A83E-6D76A90E40A5}" type="datetime1">
              <a:rPr lang="fr-FR"/>
              <a:t>08/05/2026</a:t>
            </a:fld>
            <a:endParaRPr/>
          </a:p>
        </p:txBody>
      </p:sp>
      <p:sp>
        <p:nvSpPr>
          <p:cNvPr id="2363956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E1824EA-C17A-FB33-5326-36BF47DCDF9C}" type="slidenum">
              <a:rPr lang="fr-FR">
                <a:latin typeface="FreeSans"/>
                <a:ea typeface="FreeSans"/>
                <a:cs typeface="FreeSans"/>
              </a:rPr>
              <a:t>39</a:t>
            </a:fld>
            <a:endParaRPr/>
          </a:p>
        </p:txBody>
      </p:sp>
      <p:sp>
        <p:nvSpPr>
          <p:cNvPr id="15746920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926506322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Font typeface="Arial"/>
              <a:buChar char="•"/>
              <a:defRPr sz="2800"/>
            </a:lvl1pPr>
            <a:lvl2pPr>
              <a:buFont typeface="Wingdings"/>
              <a:buChar char="§"/>
              <a:defRPr sz="2400"/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Given a surface M and a point </a:t>
            </a:r>
            <a:r>
              <a:rPr lang="fr-FR" sz="2800" b="1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x 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of interest</a:t>
            </a:r>
            <a:endParaRPr/>
          </a:p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The </a:t>
            </a:r>
            <a:r>
              <a:rPr lang="fr-FR" sz="2800" b="1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tangent plane 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passing through </a:t>
            </a:r>
            <a:r>
              <a:rPr lang="fr-FR" sz="2800" b="1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x</a:t>
            </a: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endParaRPr sz="2800"/>
          </a:p>
        </p:txBody>
      </p:sp>
      <p:sp>
        <p:nvSpPr>
          <p:cNvPr id="1340920308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>
                <a:solidFill>
                  <a:srgbClr val="FF0000"/>
                </a:solidFill>
              </a:rPr>
              <a:t>N</a:t>
            </a:r>
            <a:r>
              <a:rPr>
                <a:solidFill>
                  <a:schemeClr val="tx1"/>
                </a:solidFill>
              </a:rPr>
              <a:t>ormal vector</a:t>
            </a:r>
            <a:endParaRPr/>
          </a:p>
        </p:txBody>
      </p:sp>
      <p:pic>
        <p:nvPicPr>
          <p:cNvPr id="640883873" name="Image 670340026"/>
          <p:cNvPicPr>
            <a:picLocks noChangeAspect="1"/>
          </p:cNvPicPr>
          <p:nvPr/>
        </p:nvPicPr>
        <p:blipFill rotWithShape="1">
          <a:blip r:embed="rId3">
            <a:alphaModFix amt="0"/>
          </a:blip>
          <a:stretch/>
        </p:blipFill>
        <p:spPr bwMode="auto">
          <a:xfrm>
            <a:off x="8054928" y="2340924"/>
            <a:ext cx="1036381" cy="1162779"/>
          </a:xfrm>
          <a:prstGeom prst="rect">
            <a:avLst/>
          </a:prstGeom>
        </p:spPr>
      </p:pic>
      <p:pic>
        <p:nvPicPr>
          <p:cNvPr id="1385668861" name="Image 109859998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4013115" y="1688148"/>
            <a:ext cx="8083621" cy="4194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440133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4A4A198B-02FD-88D0-CF01-7C9E65D37230}" type="datetime1">
              <a:rPr lang="fr-FR"/>
              <a:t>08/05/2026</a:t>
            </a:fld>
            <a:endParaRPr/>
          </a:p>
        </p:txBody>
      </p:sp>
      <p:sp>
        <p:nvSpPr>
          <p:cNvPr id="57566768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5360B710-3281-5795-6C6D-961D41D6EF2E}" type="slidenum">
              <a:rPr lang="fr-FR">
                <a:latin typeface="FreeSans"/>
                <a:ea typeface="FreeSans"/>
                <a:cs typeface="FreeSans"/>
              </a:rPr>
              <a:t>4</a:t>
            </a:fld>
            <a:endParaRPr/>
          </a:p>
        </p:txBody>
      </p:sp>
      <p:sp>
        <p:nvSpPr>
          <p:cNvPr id="1155807184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19510789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marL="0" indent="0" algn="ctr">
              <a:buFont typeface="Arial"/>
              <a:buNone/>
              <a:defRPr/>
            </a:pPr>
            <a:r>
              <a:rPr lang="fr-FR" sz="3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Survey on differential estimators for 3d point clouds</a:t>
            </a:r>
            <a:endParaRPr sz="3600">
              <a:solidFill>
                <a:schemeClr val="tx1"/>
              </a:solidFill>
            </a:endParaRPr>
          </a:p>
        </p:txBody>
      </p:sp>
      <p:sp>
        <p:nvSpPr>
          <p:cNvPr id="1609425637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2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FF0000"/>
                </a:solidFill>
              </a:rPr>
              <a:t>C</a:t>
            </a:r>
            <a:r>
              <a:t>ontext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070350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DF028CC-3CCE-5D48-211C-0811FB58BC5D}" type="datetime1">
              <a:rPr lang="fr-FR"/>
              <a:t>08/05/2026</a:t>
            </a:fld>
            <a:endParaRPr/>
          </a:p>
        </p:txBody>
      </p:sp>
      <p:sp>
        <p:nvSpPr>
          <p:cNvPr id="164475436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DC304B16-3CCC-F10B-1FE2-1B617D9E86F6}" type="slidenum">
              <a:rPr lang="fr-FR">
                <a:latin typeface="FreeSans"/>
                <a:ea typeface="FreeSans"/>
                <a:cs typeface="FreeSans"/>
              </a:rPr>
              <a:t>40</a:t>
            </a:fld>
            <a:endParaRPr/>
          </a:p>
        </p:txBody>
      </p:sp>
      <p:sp>
        <p:nvSpPr>
          <p:cNvPr id="43056982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399130174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Font typeface="Arial"/>
              <a:buChar char="•"/>
              <a:defRPr sz="2800"/>
            </a:lvl1pPr>
            <a:lvl2pPr>
              <a:buFont typeface="Wingdings"/>
              <a:buChar char="§"/>
              <a:defRPr sz="2400"/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Given a surface M and a point </a:t>
            </a:r>
            <a:r>
              <a:rPr lang="fr-FR" sz="2800" b="1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x 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of interest</a:t>
            </a:r>
            <a:endParaRPr/>
          </a:p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The </a:t>
            </a:r>
            <a:r>
              <a:rPr lang="fr-FR" sz="2800" b="1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tangent plane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 passing through </a:t>
            </a:r>
            <a:r>
              <a:rPr lang="fr-FR" sz="2800" b="1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x</a:t>
            </a: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Orthogonal to the </a:t>
            </a:r>
            <a:r>
              <a:rPr lang="fr-FR" sz="2400" b="1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normal </a:t>
            </a: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vector </a:t>
            </a:r>
            <a:r>
              <a:rPr lang="fr-FR" sz="2400" b="1" i="0" u="none" strike="noStrike" cap="none" spc="0">
                <a:solidFill>
                  <a:srgbClr val="FF5457"/>
                </a:solidFill>
                <a:latin typeface="FreeSans"/>
                <a:ea typeface="FreeSans"/>
                <a:cs typeface="FreeSans"/>
              </a:rPr>
              <a:t>n</a:t>
            </a:r>
            <a:endParaRPr sz="2800"/>
          </a:p>
          <a:p>
            <a:pPr>
              <a:defRPr/>
            </a:pPr>
            <a:endParaRPr/>
          </a:p>
        </p:txBody>
      </p:sp>
      <p:sp>
        <p:nvSpPr>
          <p:cNvPr id="329648923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N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ormal vector</a:t>
            </a:r>
            <a:endParaRPr sz="3800"/>
          </a:p>
        </p:txBody>
      </p:sp>
      <p:pic>
        <p:nvPicPr>
          <p:cNvPr id="541138240" name="Image 109859998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013117" y="1688150"/>
            <a:ext cx="8083623" cy="4194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560977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0C66E2A-D637-A298-4822-A86EB2A53EE3}" type="datetime1">
              <a:rPr lang="fr-FR"/>
              <a:t>08/05/2026</a:t>
            </a:fld>
            <a:endParaRPr/>
          </a:p>
        </p:txBody>
      </p:sp>
      <p:sp>
        <p:nvSpPr>
          <p:cNvPr id="89462115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30039A2-28EA-77AE-BF36-C7367159CA07}" type="slidenum">
              <a:rPr lang="fr-FR">
                <a:latin typeface="FreeSans"/>
                <a:ea typeface="FreeSans"/>
                <a:cs typeface="FreeSans"/>
              </a:rPr>
              <a:t>41</a:t>
            </a:fld>
            <a:endParaRPr/>
          </a:p>
        </p:txBody>
      </p:sp>
      <p:sp>
        <p:nvSpPr>
          <p:cNvPr id="101445330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658979636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Font typeface="Arial"/>
              <a:buChar char="•"/>
              <a:defRPr sz="2800"/>
            </a:lvl1pPr>
            <a:lvl2pPr>
              <a:buFont typeface="Wingdings"/>
              <a:buChar char="§"/>
              <a:defRPr sz="2400"/>
            </a:lvl2pPr>
          </a:lstStyle>
          <a:p>
            <a:pPr>
              <a:lnSpc>
                <a:spcPct val="100000"/>
              </a:lnSpc>
              <a:defRPr/>
            </a:pPr>
            <a:r>
              <a:rPr b="1">
                <a:solidFill>
                  <a:srgbClr val="5FE06E"/>
                </a:solidFill>
              </a:rPr>
              <a:t>u</a:t>
            </a:r>
            <a:r>
              <a:t>, </a:t>
            </a:r>
            <a:r>
              <a:rPr b="1">
                <a:solidFill>
                  <a:srgbClr val="B468DC"/>
                </a:solidFill>
              </a:rPr>
              <a:t>v</a:t>
            </a:r>
            <a:r>
              <a:t> an orthogonal base of </a:t>
            </a:r>
          </a:p>
          <a:p>
            <a:pPr marL="0" indent="0">
              <a:lnSpc>
                <a:spcPct val="100000"/>
              </a:lnSpc>
              <a:buFont typeface="Arial"/>
              <a:buNone/>
              <a:defRPr/>
            </a:pPr>
            <a:r>
              <a:t>the </a:t>
            </a:r>
            <a:r>
              <a:rPr b="1"/>
              <a:t>tangent frame</a:t>
            </a:r>
            <a:endParaRPr/>
          </a:p>
        </p:txBody>
      </p:sp>
      <p:sp>
        <p:nvSpPr>
          <p:cNvPr id="917398148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T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angent frame</a:t>
            </a:r>
            <a:endParaRPr sz="3800"/>
          </a:p>
        </p:txBody>
      </p:sp>
      <p:pic>
        <p:nvPicPr>
          <p:cNvPr id="2103841501" name="Image 763610052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013118" y="1688150"/>
            <a:ext cx="8083622" cy="4194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42484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E093591-66ED-08A1-4A1B-6DEC2C8F2455}" type="datetime1">
              <a:rPr lang="fr-FR"/>
              <a:t>08/05/2026</a:t>
            </a:fld>
            <a:endParaRPr/>
          </a:p>
        </p:txBody>
      </p:sp>
      <p:sp>
        <p:nvSpPr>
          <p:cNvPr id="178487017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41535820-2508-677A-8AA9-E03AE8447C30}" type="slidenum">
              <a:rPr lang="fr-FR">
                <a:latin typeface="FreeSans"/>
                <a:ea typeface="FreeSans"/>
                <a:cs typeface="FreeSans"/>
              </a:rPr>
              <a:t>42</a:t>
            </a:fld>
            <a:endParaRPr/>
          </a:p>
        </p:txBody>
      </p:sp>
      <p:sp>
        <p:nvSpPr>
          <p:cNvPr id="143712641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007883320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Font typeface="Arial"/>
              <a:buChar char="•"/>
              <a:defRPr sz="2800"/>
            </a:lvl1pPr>
            <a:lvl2pPr>
              <a:buFont typeface="Wingdings"/>
              <a:buChar char="§"/>
              <a:defRPr sz="2400"/>
            </a:lvl2pPr>
          </a:lstStyle>
          <a:p>
            <a:pPr>
              <a:lnSpc>
                <a:spcPct val="100000"/>
              </a:lnSpc>
              <a:defRPr/>
            </a:pPr>
            <a:r>
              <a:rPr lang="fr-FR" sz="2800" b="1" i="0" u="none" strike="noStrike" cap="none" spc="0">
                <a:solidFill>
                  <a:srgbClr val="5FE06E"/>
                </a:solidFill>
                <a:latin typeface="FreeSans"/>
                <a:ea typeface="FreeSans"/>
                <a:cs typeface="FreeSans"/>
              </a:rPr>
              <a:t>u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, </a:t>
            </a:r>
            <a:r>
              <a:rPr lang="fr-FR" sz="2800" b="1" i="0" u="none" strike="noStrike" cap="none" spc="0">
                <a:solidFill>
                  <a:srgbClr val="B468DC"/>
                </a:solidFill>
                <a:latin typeface="FreeSans"/>
                <a:ea typeface="FreeSans"/>
                <a:cs typeface="FreeSans"/>
              </a:rPr>
              <a:t>v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 an orthogonal base of </a:t>
            </a:r>
            <a:endParaRPr sz="2800"/>
          </a:p>
          <a:p>
            <a:pPr marL="0" indent="0">
              <a:lnSpc>
                <a:spcPct val="114999"/>
              </a:lnSpc>
              <a:buFont typeface="Arial"/>
              <a:buNone/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the </a:t>
            </a:r>
            <a:r>
              <a:rPr lang="fr-FR" sz="2800" b="1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tangent frame</a:t>
            </a:r>
            <a:endParaRPr/>
          </a:p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Let’s find a parametrisation of M</a:t>
            </a:r>
            <a:endParaRPr/>
          </a:p>
        </p:txBody>
      </p:sp>
      <p:sp>
        <p:nvSpPr>
          <p:cNvPr id="1544416172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T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angent frame</a:t>
            </a:r>
            <a:endParaRPr sz="3800"/>
          </a:p>
        </p:txBody>
      </p:sp>
      <p:pic>
        <p:nvPicPr>
          <p:cNvPr id="348620950" name="Image 1819953830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013118" y="1688149"/>
            <a:ext cx="8083621" cy="41946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2932359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3D6E2E6-4105-887A-74BD-3DEA43C98333}" type="datetime1">
              <a:rPr lang="fr-FR"/>
              <a:t>08/05/2026</a:t>
            </a:fld>
            <a:endParaRPr/>
          </a:p>
        </p:txBody>
      </p:sp>
      <p:sp>
        <p:nvSpPr>
          <p:cNvPr id="49736405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0B5BDDE-2BC9-0020-4E66-E6C1D4FE06C9}" type="slidenum">
              <a:rPr lang="fr-FR">
                <a:latin typeface="FreeSans"/>
                <a:ea typeface="FreeSans"/>
                <a:cs typeface="FreeSans"/>
              </a:rPr>
              <a:t>43</a:t>
            </a:fld>
            <a:endParaRPr/>
          </a:p>
        </p:txBody>
      </p:sp>
      <p:sp>
        <p:nvSpPr>
          <p:cNvPr id="150877318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709622241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Font typeface="Arial"/>
              <a:buChar char="•"/>
              <a:defRPr sz="2800"/>
            </a:lvl1pPr>
            <a:lvl2pPr>
              <a:buFont typeface="Wingdings"/>
              <a:buChar char="§"/>
              <a:defRPr sz="2400"/>
            </a:lvl2pPr>
          </a:lstStyle>
          <a:p>
            <a:pPr lvl="0">
              <a:lnSpc>
                <a:spcPct val="114999"/>
              </a:lnSpc>
              <a:defRPr/>
            </a:pPr>
            <a:r>
              <a:rPr>
                <a:solidFill>
                  <a:srgbClr val="54D1FF"/>
                </a:solidFill>
              </a:rPr>
              <a:t>h(</a:t>
            </a:r>
            <a:r>
              <a:rPr>
                <a:solidFill>
                  <a:srgbClr val="5FE06E"/>
                </a:solidFill>
              </a:rPr>
              <a:t>u</a:t>
            </a:r>
            <a:r>
              <a:t>,</a:t>
            </a:r>
            <a:r>
              <a:rPr>
                <a:solidFill>
                  <a:srgbClr val="A84AF0"/>
                </a:solidFill>
              </a:rPr>
              <a:t>v</a:t>
            </a:r>
            <a:r>
              <a:rPr>
                <a:solidFill>
                  <a:srgbClr val="54D1FF"/>
                </a:solidFill>
              </a:rPr>
              <a:t>)</a:t>
            </a:r>
            <a:r>
              <a:t> the </a:t>
            </a:r>
            <a:r>
              <a:rPr b="1"/>
              <a:t>height field</a:t>
            </a:r>
            <a:endParaRPr/>
          </a:p>
          <a:p>
            <a:pPr lvl="0">
              <a:lnSpc>
                <a:spcPct val="114999"/>
              </a:lnSpc>
              <a:defRPr/>
            </a:pPr>
            <a:endParaRPr/>
          </a:p>
        </p:txBody>
      </p:sp>
      <p:sp>
        <p:nvSpPr>
          <p:cNvPr id="236204459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T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angent frame - parametrisation</a:t>
            </a:r>
            <a:endParaRPr sz="3800"/>
          </a:p>
        </p:txBody>
      </p:sp>
      <p:pic>
        <p:nvPicPr>
          <p:cNvPr id="1316166454" name="Image 121811554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013118" y="1688151"/>
            <a:ext cx="8083622" cy="4194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117686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095D8201-1A5B-0282-9A48-56A433EAD054}" type="datetime1">
              <a:rPr lang="fr-FR"/>
              <a:t>08/05/2026</a:t>
            </a:fld>
            <a:endParaRPr/>
          </a:p>
        </p:txBody>
      </p:sp>
      <p:sp>
        <p:nvSpPr>
          <p:cNvPr id="33019440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66CB7054-570C-4AE7-6159-3B876A3A1A2D}" type="slidenum">
              <a:rPr lang="fr-FR">
                <a:latin typeface="FreeSans"/>
                <a:ea typeface="FreeSans"/>
                <a:cs typeface="FreeSans"/>
              </a:rPr>
              <a:t>44</a:t>
            </a:fld>
            <a:endParaRPr/>
          </a:p>
        </p:txBody>
      </p:sp>
      <p:sp>
        <p:nvSpPr>
          <p:cNvPr id="122631064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531694937" name="Espace réservé du contenu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buFont typeface="Arial"/>
              <a:buChar char="•"/>
              <a:defRPr sz="2800"/>
            </a:lvl1pPr>
            <a:lvl2pPr>
              <a:buFont typeface="Wingdings"/>
              <a:buChar char="§"/>
              <a:defRPr sz="2400"/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rgbClr val="54D1FF"/>
                </a:solidFill>
                <a:latin typeface="FreeSans"/>
                <a:ea typeface="FreeSans"/>
                <a:cs typeface="FreeSans"/>
              </a:rPr>
              <a:t>h(</a:t>
            </a:r>
            <a:r>
              <a:rPr lang="fr-FR" sz="2800" b="0" i="0" u="none" strike="noStrike" cap="none" spc="0">
                <a:solidFill>
                  <a:srgbClr val="5FE06E"/>
                </a:solidFill>
                <a:latin typeface="FreeSans"/>
                <a:ea typeface="FreeSans"/>
                <a:cs typeface="FreeSans"/>
              </a:rPr>
              <a:t>u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,</a:t>
            </a:r>
            <a:r>
              <a:rPr lang="fr-FR" sz="2800" b="0" i="0" u="none" strike="noStrike" cap="none" spc="0">
                <a:solidFill>
                  <a:srgbClr val="A84AF0"/>
                </a:solidFill>
                <a:latin typeface="FreeSans"/>
                <a:ea typeface="FreeSans"/>
                <a:cs typeface="FreeSans"/>
              </a:rPr>
              <a:t>v</a:t>
            </a:r>
            <a:r>
              <a:rPr lang="fr-FR" sz="2800" b="0" i="0" u="none" strike="noStrike" cap="none" spc="0">
                <a:solidFill>
                  <a:srgbClr val="54D1FF"/>
                </a:solidFill>
                <a:latin typeface="FreeSans"/>
                <a:ea typeface="FreeSans"/>
                <a:cs typeface="FreeSans"/>
              </a:rPr>
              <a:t>)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 the </a:t>
            </a:r>
            <a:r>
              <a:rPr lang="fr-FR" sz="2800" b="1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height field</a:t>
            </a:r>
            <a:endParaRPr sz="2800"/>
          </a:p>
          <a:p>
            <a:pPr lvl="0">
              <a:lnSpc>
                <a:spcPct val="114999"/>
              </a:lnSpc>
              <a:defRPr/>
            </a:pPr>
            <a:r>
              <a:t>Note </a:t>
            </a:r>
            <a:r>
              <a:rPr b="1"/>
              <a:t>f(</a:t>
            </a:r>
            <a:r>
              <a:rPr>
                <a:solidFill>
                  <a:srgbClr val="5FE06E"/>
                </a:solidFill>
              </a:rPr>
              <a:t>u</a:t>
            </a:r>
            <a:r>
              <a:rPr b="1"/>
              <a:t>,</a:t>
            </a:r>
            <a:r>
              <a:rPr>
                <a:solidFill>
                  <a:srgbClr val="A84AF0"/>
                </a:solidFill>
              </a:rPr>
              <a:t>v</a:t>
            </a:r>
            <a:r>
              <a:rPr b="1"/>
              <a:t>,</a:t>
            </a:r>
            <a:r>
              <a:rPr>
                <a:solidFill>
                  <a:srgbClr val="54D1FF"/>
                </a:solidFill>
              </a:rPr>
              <a:t>h(</a:t>
            </a:r>
            <a:r>
              <a:rPr>
                <a:solidFill>
                  <a:srgbClr val="5FE06E"/>
                </a:solidFill>
              </a:rPr>
              <a:t>u</a:t>
            </a:r>
            <a:r>
              <a:rPr b="1"/>
              <a:t>,</a:t>
            </a:r>
            <a:r>
              <a:rPr>
                <a:solidFill>
                  <a:srgbClr val="A84AF0"/>
                </a:solidFill>
              </a:rPr>
              <a:t>v</a:t>
            </a:r>
            <a:r>
              <a:rPr>
                <a:solidFill>
                  <a:srgbClr val="54D1FF"/>
                </a:solidFill>
              </a:rPr>
              <a:t>)</a:t>
            </a:r>
            <a:r>
              <a:rPr b="1"/>
              <a:t>)</a:t>
            </a:r>
            <a:r>
              <a:t> </a:t>
            </a:r>
          </a:p>
          <a:p>
            <a:pPr marL="0" lvl="0" indent="0">
              <a:lnSpc>
                <a:spcPct val="114999"/>
              </a:lnSpc>
              <a:buFont typeface="Arial"/>
              <a:buNone/>
              <a:defRPr/>
            </a:pPr>
            <a:r>
              <a:t>  the </a:t>
            </a:r>
            <a:r>
              <a:rPr b="1"/>
              <a:t>monge patch </a:t>
            </a:r>
            <a:r>
              <a:t>of M</a:t>
            </a:r>
          </a:p>
        </p:txBody>
      </p:sp>
      <p:sp>
        <p:nvSpPr>
          <p:cNvPr id="1583919159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T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angent frame - parametrisation</a:t>
            </a:r>
            <a:endParaRPr sz="3800"/>
          </a:p>
        </p:txBody>
      </p:sp>
      <p:pic>
        <p:nvPicPr>
          <p:cNvPr id="506892962" name="Image 121811554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013118" y="1688151"/>
            <a:ext cx="8083622" cy="4194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4191184" name="Image 121811554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013118" y="1688151"/>
            <a:ext cx="8083622" cy="4194662"/>
          </a:xfrm>
          <a:prstGeom prst="rect">
            <a:avLst/>
          </a:prstGeom>
        </p:spPr>
      </p:pic>
      <p:sp>
        <p:nvSpPr>
          <p:cNvPr id="100912791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DD4601D-7EF2-0A80-6CBF-C79F8FE1C938}" type="datetime1">
              <a:rPr lang="fr-FR"/>
              <a:t>08/05/2026</a:t>
            </a:fld>
            <a:endParaRPr/>
          </a:p>
        </p:txBody>
      </p:sp>
      <p:sp>
        <p:nvSpPr>
          <p:cNvPr id="206614644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2A0C56A-9536-C2F6-7513-74CFDEE2F002}" type="slidenum">
              <a:rPr lang="fr-FR">
                <a:latin typeface="FreeSans"/>
                <a:ea typeface="FreeSans"/>
                <a:cs typeface="FreeSans"/>
              </a:rPr>
              <a:t>45</a:t>
            </a:fld>
            <a:endParaRPr/>
          </a:p>
        </p:txBody>
      </p:sp>
      <p:sp>
        <p:nvSpPr>
          <p:cNvPr id="134333950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526333778" name="Espace réservé du contenu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buFont typeface="Arial"/>
              <a:buChar char="•"/>
              <a:defRPr sz="2800"/>
            </a:lvl1pPr>
            <a:lvl2pPr>
              <a:buFont typeface="Wingdings"/>
              <a:buChar char="§"/>
              <a:defRPr sz="2400"/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rgbClr val="54D1FF"/>
                </a:solidFill>
                <a:latin typeface="FreeSans"/>
                <a:ea typeface="FreeSans"/>
                <a:cs typeface="FreeSans"/>
              </a:rPr>
              <a:t>h(</a:t>
            </a:r>
            <a:r>
              <a:rPr lang="fr-FR" sz="2800" b="0" i="0" u="none" strike="noStrike" cap="none" spc="0">
                <a:solidFill>
                  <a:srgbClr val="5FE06E"/>
                </a:solidFill>
                <a:latin typeface="FreeSans"/>
                <a:ea typeface="FreeSans"/>
                <a:cs typeface="FreeSans"/>
              </a:rPr>
              <a:t>u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,</a:t>
            </a:r>
            <a:r>
              <a:rPr lang="fr-FR" sz="2800" b="0" i="0" u="none" strike="noStrike" cap="none" spc="0">
                <a:solidFill>
                  <a:srgbClr val="A84AF0"/>
                </a:solidFill>
                <a:latin typeface="FreeSans"/>
                <a:ea typeface="FreeSans"/>
                <a:cs typeface="FreeSans"/>
              </a:rPr>
              <a:t>v</a:t>
            </a:r>
            <a:r>
              <a:rPr lang="fr-FR" sz="2800" b="0" i="0" u="none" strike="noStrike" cap="none" spc="0">
                <a:solidFill>
                  <a:srgbClr val="54D1FF"/>
                </a:solidFill>
                <a:latin typeface="FreeSans"/>
                <a:ea typeface="FreeSans"/>
                <a:cs typeface="FreeSans"/>
              </a:rPr>
              <a:t>)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 the </a:t>
            </a:r>
            <a:r>
              <a:rPr lang="fr-FR" sz="2800" b="1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height field</a:t>
            </a:r>
            <a:endParaRPr sz="2800"/>
          </a:p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Note </a:t>
            </a:r>
            <a:r>
              <a:rPr lang="fr-FR" sz="2800" b="1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f(</a:t>
            </a:r>
            <a:r>
              <a:rPr lang="fr-FR" sz="2800" b="0" i="0" u="none" strike="noStrike" cap="none" spc="0">
                <a:solidFill>
                  <a:srgbClr val="5FE06E"/>
                </a:solidFill>
                <a:latin typeface="FreeSans"/>
                <a:ea typeface="FreeSans"/>
                <a:cs typeface="FreeSans"/>
              </a:rPr>
              <a:t>u</a:t>
            </a:r>
            <a:r>
              <a:rPr lang="fr-FR" sz="2800" b="1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,</a:t>
            </a:r>
            <a:r>
              <a:rPr lang="fr-FR" sz="2800" b="0" i="0" u="none" strike="noStrike" cap="none" spc="0">
                <a:solidFill>
                  <a:srgbClr val="A84AF0"/>
                </a:solidFill>
                <a:latin typeface="FreeSans"/>
                <a:ea typeface="FreeSans"/>
                <a:cs typeface="FreeSans"/>
              </a:rPr>
              <a:t>v</a:t>
            </a:r>
            <a:r>
              <a:rPr lang="fr-FR" sz="2800" b="1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,</a:t>
            </a:r>
            <a:r>
              <a:rPr lang="fr-FR" sz="2800" b="0" i="0" u="none" strike="noStrike" cap="none" spc="0">
                <a:solidFill>
                  <a:srgbClr val="54D1FF"/>
                </a:solidFill>
                <a:latin typeface="FreeSans"/>
                <a:ea typeface="FreeSans"/>
                <a:cs typeface="FreeSans"/>
              </a:rPr>
              <a:t>h(</a:t>
            </a:r>
            <a:r>
              <a:rPr lang="fr-FR" sz="2800" b="0" i="0" u="none" strike="noStrike" cap="none" spc="0">
                <a:solidFill>
                  <a:srgbClr val="5FE06E"/>
                </a:solidFill>
                <a:latin typeface="FreeSans"/>
                <a:ea typeface="FreeSans"/>
                <a:cs typeface="FreeSans"/>
              </a:rPr>
              <a:t>u</a:t>
            </a:r>
            <a:r>
              <a:rPr lang="fr-FR" sz="2800" b="1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,</a:t>
            </a:r>
            <a:r>
              <a:rPr lang="fr-FR" sz="2800" b="0" i="0" u="none" strike="noStrike" cap="none" spc="0">
                <a:solidFill>
                  <a:srgbClr val="A84AF0"/>
                </a:solidFill>
                <a:latin typeface="FreeSans"/>
                <a:ea typeface="FreeSans"/>
                <a:cs typeface="FreeSans"/>
              </a:rPr>
              <a:t>v</a:t>
            </a:r>
            <a:r>
              <a:rPr lang="fr-FR" sz="2800" b="0" i="0" u="none" strike="noStrike" cap="none" spc="0">
                <a:solidFill>
                  <a:srgbClr val="54D1FF"/>
                </a:solidFill>
                <a:latin typeface="FreeSans"/>
                <a:ea typeface="FreeSans"/>
                <a:cs typeface="FreeSans"/>
              </a:rPr>
              <a:t>)</a:t>
            </a:r>
            <a:r>
              <a:rPr lang="fr-FR" sz="2800" b="1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)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 </a:t>
            </a:r>
            <a:endParaRPr sz="2800"/>
          </a:p>
          <a:p>
            <a:pPr marL="0" lvl="0" indent="0">
              <a:lnSpc>
                <a:spcPct val="114999"/>
              </a:lnSpc>
              <a:buFont typeface="Arial"/>
              <a:buNone/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  the </a:t>
            </a:r>
            <a:r>
              <a:rPr lang="fr-FR" sz="2800" b="1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monge patch 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of M</a:t>
            </a:r>
            <a:endParaRPr/>
          </a:p>
          <a:p>
            <a:pPr marL="0" lvl="0" indent="0">
              <a:lnSpc>
                <a:spcPct val="114999"/>
              </a:lnSpc>
              <a:buFont typeface="Arial"/>
              <a:buNone/>
              <a:defRPr/>
            </a:pPr>
            <a:endParaRPr sz="2800"/>
          </a:p>
          <a:p>
            <a:pPr marL="0" lvl="0" indent="0">
              <a:lnSpc>
                <a:spcPct val="114999"/>
              </a:lnSpc>
              <a:buFont typeface="Arial"/>
              <a:buNone/>
              <a:defRPr/>
            </a:pPr>
            <a:endParaRPr sz="2800"/>
          </a:p>
          <a:p>
            <a:pPr>
              <a:defRPr/>
            </a:pPr>
            <a:endParaRPr/>
          </a:p>
        </p:txBody>
      </p:sp>
      <p:sp>
        <p:nvSpPr>
          <p:cNvPr id="254418882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T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angent frame - parametrisation</a:t>
            </a:r>
            <a:endParaRPr sz="3800"/>
          </a:p>
        </p:txBody>
      </p:sp>
      <p:pic>
        <p:nvPicPr>
          <p:cNvPr id="1446948109" name="Image 582627680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43216" y="3441160"/>
            <a:ext cx="4372261" cy="10260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843899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BCC0668-31FE-FC22-F2EF-E32A937A8084}" type="datetime1">
              <a:rPr lang="fr-FR"/>
              <a:t>08/05/2026</a:t>
            </a:fld>
            <a:endParaRPr/>
          </a:p>
        </p:txBody>
      </p:sp>
      <p:sp>
        <p:nvSpPr>
          <p:cNvPr id="205696176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EDC5BAA-CBCF-88BF-9639-AFFAEF68EB2E}" type="slidenum">
              <a:rPr lang="fr-FR">
                <a:latin typeface="FreeSans"/>
                <a:ea typeface="FreeSans"/>
                <a:cs typeface="FreeSans"/>
              </a:rPr>
              <a:t>46</a:t>
            </a:fld>
            <a:endParaRPr/>
          </a:p>
        </p:txBody>
      </p:sp>
      <p:sp>
        <p:nvSpPr>
          <p:cNvPr id="35225196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097063682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Font typeface="Arial"/>
              <a:buChar char="•"/>
              <a:defRPr sz="2800"/>
            </a:lvl1pPr>
            <a:lvl2pPr>
              <a:buFont typeface="Wingdings"/>
              <a:buChar char="§"/>
              <a:defRPr sz="2400"/>
            </a:lvl2pPr>
          </a:lstStyle>
          <a:p>
            <a:pPr>
              <a:lnSpc>
                <a:spcPct val="114999"/>
              </a:lnSpc>
              <a:defRPr/>
            </a:pPr>
            <a:r>
              <a:t>The first fundamental form</a:t>
            </a:r>
          </a:p>
          <a:p>
            <a:pPr lvl="1">
              <a:lnSpc>
                <a:spcPct val="114999"/>
              </a:lnSpc>
              <a:defRPr/>
            </a:pPr>
            <a:r>
              <a:rPr b="1"/>
              <a:t>Intrinsic</a:t>
            </a:r>
            <a:r>
              <a:t> properties of the surface</a:t>
            </a:r>
          </a:p>
        </p:txBody>
      </p:sp>
      <p:sp>
        <p:nvSpPr>
          <p:cNvPr id="773568241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T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angent frame – Fundamental forms</a:t>
            </a:r>
            <a:endParaRPr sz="3800"/>
          </a:p>
        </p:txBody>
      </p:sp>
      <p:pic>
        <p:nvPicPr>
          <p:cNvPr id="990061036" name="Image 1025054369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011841" y="1687485"/>
            <a:ext cx="8084898" cy="4195325"/>
          </a:xfrm>
          <a:prstGeom prst="rect">
            <a:avLst/>
          </a:prstGeom>
        </p:spPr>
      </p:pic>
      <p:pic>
        <p:nvPicPr>
          <p:cNvPr id="324857370" name="Image 589573076"/>
          <p:cNvPicPr>
            <a:picLocks noChangeAspect="1"/>
          </p:cNvPicPr>
          <p:nvPr/>
        </p:nvPicPr>
        <p:blipFill rotWithShape="1">
          <a:blip r:embed="rId4"/>
          <a:srcRect r="80401"/>
          <a:stretch/>
        </p:blipFill>
        <p:spPr bwMode="auto">
          <a:xfrm>
            <a:off x="590549" y="3929839"/>
            <a:ext cx="1534498" cy="657225"/>
          </a:xfrm>
          <a:prstGeom prst="rect">
            <a:avLst/>
          </a:prstGeom>
        </p:spPr>
      </p:pic>
      <p:pic>
        <p:nvPicPr>
          <p:cNvPr id="160443579" name="Image 339115854"/>
          <p:cNvPicPr>
            <a:picLocks noChangeAspect="1"/>
          </p:cNvPicPr>
          <p:nvPr/>
        </p:nvPicPr>
        <p:blipFill rotWithShape="1">
          <a:blip r:embed="rId5"/>
          <a:srcRect r="57023"/>
          <a:stretch/>
        </p:blipFill>
        <p:spPr bwMode="auto">
          <a:xfrm>
            <a:off x="590549" y="2689772"/>
            <a:ext cx="2648925" cy="1240067"/>
          </a:xfrm>
          <a:prstGeom prst="rect">
            <a:avLst/>
          </a:prstGeom>
        </p:spPr>
      </p:pic>
      <p:pic>
        <p:nvPicPr>
          <p:cNvPr id="1298730068" name="Image 413789815"/>
          <p:cNvPicPr>
            <a:picLocks noChangeAspect="1"/>
          </p:cNvPicPr>
          <p:nvPr/>
        </p:nvPicPr>
        <p:blipFill rotWithShape="1">
          <a:blip r:embed="rId4"/>
          <a:srcRect l="21301" r="57895"/>
          <a:stretch/>
        </p:blipFill>
        <p:spPr bwMode="auto">
          <a:xfrm>
            <a:off x="543899" y="4587064"/>
            <a:ext cx="1628774" cy="657225"/>
          </a:xfrm>
          <a:prstGeom prst="rect">
            <a:avLst/>
          </a:prstGeom>
        </p:spPr>
      </p:pic>
      <p:pic>
        <p:nvPicPr>
          <p:cNvPr id="1902688226" name="Image 1684435676"/>
          <p:cNvPicPr>
            <a:picLocks noChangeAspect="1"/>
          </p:cNvPicPr>
          <p:nvPr/>
        </p:nvPicPr>
        <p:blipFill rotWithShape="1">
          <a:blip r:embed="rId4"/>
          <a:srcRect l="50012" r="29182"/>
          <a:stretch/>
        </p:blipFill>
        <p:spPr bwMode="auto">
          <a:xfrm>
            <a:off x="543899" y="5214564"/>
            <a:ext cx="1628774" cy="657225"/>
          </a:xfrm>
          <a:prstGeom prst="rect">
            <a:avLst/>
          </a:prstGeom>
        </p:spPr>
      </p:pic>
      <p:pic>
        <p:nvPicPr>
          <p:cNvPr id="1358574311" name="Image 619033677"/>
          <p:cNvPicPr>
            <a:picLocks noChangeAspect="1"/>
          </p:cNvPicPr>
          <p:nvPr/>
        </p:nvPicPr>
        <p:blipFill rotWithShape="1">
          <a:blip r:embed="rId4"/>
          <a:srcRect l="70815"/>
          <a:stretch/>
        </p:blipFill>
        <p:spPr bwMode="auto">
          <a:xfrm>
            <a:off x="515322" y="5871789"/>
            <a:ext cx="2285024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623721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4D75021D-205C-5A0D-A14C-94F7E3D18335}" type="datetime1">
              <a:rPr lang="fr-FR"/>
              <a:t>08/05/2026</a:t>
            </a:fld>
            <a:endParaRPr/>
          </a:p>
        </p:txBody>
      </p:sp>
      <p:sp>
        <p:nvSpPr>
          <p:cNvPr id="207086678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05461AF5-0A6B-C38D-3065-7205F3D87056}" type="slidenum">
              <a:rPr lang="fr-FR">
                <a:latin typeface="FreeSans"/>
                <a:ea typeface="FreeSans"/>
                <a:cs typeface="FreeSans"/>
              </a:rPr>
              <a:t>47</a:t>
            </a:fld>
            <a:endParaRPr/>
          </a:p>
        </p:txBody>
      </p:sp>
      <p:sp>
        <p:nvSpPr>
          <p:cNvPr id="83165457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936051898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Font typeface="Arial"/>
              <a:buChar char="•"/>
              <a:defRPr sz="2800"/>
            </a:lvl1pPr>
            <a:lvl2pPr>
              <a:buFont typeface="Wingdings"/>
              <a:buChar char="§"/>
              <a:defRPr sz="2400"/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The second fundamental form</a:t>
            </a: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lnSpc>
                <a:spcPct val="114999"/>
              </a:lnSpc>
              <a:defRPr/>
            </a:pPr>
            <a:r>
              <a:rPr lang="fr-FR" sz="2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Extrinsic</a:t>
            </a:r>
            <a:r>
              <a:rPr lang="fr-FR" sz="2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properties of the surface</a:t>
            </a:r>
            <a:endParaRPr lang="fr-FR"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lnSpc>
                <a:spcPct val="114999"/>
              </a:lnSpc>
              <a:defRPr/>
            </a:pPr>
            <a:endParaRPr/>
          </a:p>
        </p:txBody>
      </p:sp>
      <p:sp>
        <p:nvSpPr>
          <p:cNvPr id="47266796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T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angent frame – Fundamental forms</a:t>
            </a:r>
            <a:endParaRPr sz="3800"/>
          </a:p>
        </p:txBody>
      </p:sp>
      <p:pic>
        <p:nvPicPr>
          <p:cNvPr id="1642874304" name="Image 379835731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013114" y="1688149"/>
            <a:ext cx="8083624" cy="4194663"/>
          </a:xfrm>
          <a:prstGeom prst="rect">
            <a:avLst/>
          </a:prstGeom>
        </p:spPr>
      </p:pic>
      <p:pic>
        <p:nvPicPr>
          <p:cNvPr id="953244725" name="Image 224469345"/>
          <p:cNvPicPr>
            <a:picLocks noChangeAspect="1"/>
          </p:cNvPicPr>
          <p:nvPr/>
        </p:nvPicPr>
        <p:blipFill rotWithShape="1">
          <a:blip r:embed="rId4"/>
          <a:srcRect l="52712"/>
          <a:stretch/>
        </p:blipFill>
        <p:spPr bwMode="auto">
          <a:xfrm>
            <a:off x="515323" y="2689771"/>
            <a:ext cx="2914650" cy="1240066"/>
          </a:xfrm>
          <a:prstGeom prst="rect">
            <a:avLst/>
          </a:prstGeom>
        </p:spPr>
      </p:pic>
      <p:pic>
        <p:nvPicPr>
          <p:cNvPr id="426613945" name="Image 592821642"/>
          <p:cNvPicPr>
            <a:picLocks noChangeAspect="1"/>
          </p:cNvPicPr>
          <p:nvPr/>
        </p:nvPicPr>
        <p:blipFill rotWithShape="1">
          <a:blip r:embed="rId5"/>
          <a:srcRect r="71644"/>
          <a:stretch/>
        </p:blipFill>
        <p:spPr bwMode="auto">
          <a:xfrm>
            <a:off x="581998" y="4035501"/>
            <a:ext cx="1790699" cy="563045"/>
          </a:xfrm>
          <a:prstGeom prst="rect">
            <a:avLst/>
          </a:prstGeom>
        </p:spPr>
      </p:pic>
      <p:pic>
        <p:nvPicPr>
          <p:cNvPr id="1386271104" name="Image 1836638466"/>
          <p:cNvPicPr>
            <a:picLocks noChangeAspect="1"/>
          </p:cNvPicPr>
          <p:nvPr/>
        </p:nvPicPr>
        <p:blipFill rotWithShape="1">
          <a:blip r:embed="rId5"/>
          <a:srcRect l="29713" r="38914"/>
          <a:stretch/>
        </p:blipFill>
        <p:spPr bwMode="auto">
          <a:xfrm>
            <a:off x="458174" y="4693797"/>
            <a:ext cx="1981199" cy="563045"/>
          </a:xfrm>
          <a:prstGeom prst="rect">
            <a:avLst/>
          </a:prstGeom>
        </p:spPr>
      </p:pic>
      <p:pic>
        <p:nvPicPr>
          <p:cNvPr id="988797763" name="Image 1462759380"/>
          <p:cNvPicPr>
            <a:picLocks noChangeAspect="1"/>
          </p:cNvPicPr>
          <p:nvPr/>
        </p:nvPicPr>
        <p:blipFill rotWithShape="1">
          <a:blip r:embed="rId5"/>
          <a:srcRect l="71040"/>
          <a:stretch/>
        </p:blipFill>
        <p:spPr bwMode="auto">
          <a:xfrm>
            <a:off x="543899" y="5304467"/>
            <a:ext cx="1828798" cy="563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370332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A67987B-4F69-A32C-4BF0-3B003954A7A9}" type="datetime1">
              <a:rPr lang="fr-FR"/>
              <a:t>08/05/2026</a:t>
            </a:fld>
            <a:endParaRPr/>
          </a:p>
        </p:txBody>
      </p:sp>
      <p:sp>
        <p:nvSpPr>
          <p:cNvPr id="197420113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541E8CA1-A2D3-15AA-A0C3-BB252871AFF4}" type="slidenum">
              <a:rPr lang="fr-FR">
                <a:latin typeface="FreeSans"/>
                <a:ea typeface="FreeSans"/>
                <a:cs typeface="FreeSans"/>
              </a:rPr>
              <a:t>48</a:t>
            </a:fld>
            <a:endParaRPr/>
          </a:p>
        </p:txBody>
      </p:sp>
      <p:sp>
        <p:nvSpPr>
          <p:cNvPr id="35105104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99737051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Font typeface="Arial"/>
              <a:buChar char="•"/>
              <a:defRPr sz="2800"/>
            </a:lvl1pPr>
            <a:lvl2pPr>
              <a:buFont typeface="Wingdings"/>
              <a:buChar char="§"/>
              <a:defRPr sz="2400"/>
            </a:lvl2pPr>
          </a:lstStyle>
          <a:p>
            <a:pPr lvl="0">
              <a:defRPr/>
            </a:pPr>
            <a:r>
              <a:t>Also called </a:t>
            </a:r>
            <a:r>
              <a:rPr b="1"/>
              <a:t>Shape Operator</a:t>
            </a:r>
            <a:endParaRPr/>
          </a:p>
          <a:p>
            <a:pPr lvl="0">
              <a:defRPr/>
            </a:pPr>
            <a:r>
              <a:rPr b="1"/>
              <a:t>Multiplication </a:t>
            </a:r>
            <a:r>
              <a:t>of the fundamental forms</a:t>
            </a:r>
          </a:p>
        </p:txBody>
      </p:sp>
      <p:sp>
        <p:nvSpPr>
          <p:cNvPr id="1025330491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W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eingarten Map</a:t>
            </a:r>
            <a:endParaRPr sz="3800"/>
          </a:p>
        </p:txBody>
      </p:sp>
      <p:pic>
        <p:nvPicPr>
          <p:cNvPr id="767680951" name="Image 224001921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013114" y="1694838"/>
            <a:ext cx="8071971" cy="4634001"/>
          </a:xfrm>
          <a:prstGeom prst="rect">
            <a:avLst/>
          </a:prstGeom>
        </p:spPr>
      </p:pic>
      <p:pic>
        <p:nvPicPr>
          <p:cNvPr id="404325534" name="Image 1564011705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638172" y="2943223"/>
            <a:ext cx="2220300" cy="653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70483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D21B35D7-05B5-5C1E-62BE-DDB7C26B78D2}" type="datetime1">
              <a:rPr lang="fr-FR"/>
              <a:t>08/05/2026</a:t>
            </a:fld>
            <a:endParaRPr/>
          </a:p>
        </p:txBody>
      </p:sp>
      <p:sp>
        <p:nvSpPr>
          <p:cNvPr id="23372947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63C7F27-36C8-C831-DB0D-BFD255202931}" type="slidenum">
              <a:rPr lang="fr-FR">
                <a:latin typeface="FreeSans"/>
                <a:ea typeface="FreeSans"/>
                <a:cs typeface="FreeSans"/>
              </a:rPr>
              <a:t>49</a:t>
            </a:fld>
            <a:endParaRPr/>
          </a:p>
        </p:txBody>
      </p:sp>
      <p:sp>
        <p:nvSpPr>
          <p:cNvPr id="99114188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56783678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Font typeface="Arial"/>
              <a:buChar char="•"/>
              <a:defRPr sz="2800"/>
            </a:lvl1pPr>
            <a:lvl2pPr>
              <a:buFont typeface="Wingdings"/>
              <a:buChar char="§"/>
              <a:defRPr sz="2400"/>
            </a:lvl2pPr>
          </a:lstStyle>
          <a:p>
            <a:pPr lvl="0">
              <a:defRPr/>
            </a:pPr>
            <a:r>
              <a:rPr b="1"/>
              <a:t>Decomposition</a:t>
            </a:r>
            <a:r>
              <a:t> of the Weingarten map</a:t>
            </a:r>
            <a:endParaRPr sz="2800"/>
          </a:p>
        </p:txBody>
      </p:sp>
      <p:sp>
        <p:nvSpPr>
          <p:cNvPr id="539093588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W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eingarten Map</a:t>
            </a:r>
            <a:endParaRPr sz="3800"/>
          </a:p>
        </p:txBody>
      </p:sp>
      <p:pic>
        <p:nvPicPr>
          <p:cNvPr id="540778540" name="Image 779699618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013114" y="1694838"/>
            <a:ext cx="8071971" cy="4634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57631695" name="ZoneTexte 1966993990"/>
              <p:cNvSpPr txBox="1"/>
              <p:nvPr/>
            </p:nvSpPr>
            <p:spPr bwMode="auto">
              <a:xfrm>
                <a:off x="638172" y="3971924"/>
                <a:ext cx="3814936" cy="645945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a:r>
                  <a:rPr sz="3600" b="0" i="0">
                    <a:latin typeface="Times New Roman"/>
                    <a:ea typeface="Times New Roman"/>
                    <a:cs typeface="Times New Roman"/>
                  </a:rPr>
                  <a:t>U = </a:t>
                </a:r>
                <mc:AlternateContent>
                  <mc:Choice Requires="a14">
                    <a14:m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sz="3600" i="1" u="none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FR" sz="3600" i="1" u="none" strike="noStrike" cap="none" spc="0">
                                      <a:solidFill>
                                        <a:srgbClr val="0886FB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3600" u="none" strike="noStrike" cap="none" spc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(</m:t>
                                  </m:r>
                                  <m:r>
                                    <a:rPr lang="fr-FR" sz="3600" u="none" strike="noStrike" cap="none" spc="0">
                                      <a:solidFill>
                                        <a:srgbClr val="0886FB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𝐝</m:t>
                                  </m:r>
                                </m:e>
                                <m:sub>
                                  <m:r>
                                    <a:rPr lang="fr-FR" sz="3600" u="none" strike="noStrike" cap="none" spc="0">
                                      <a:solidFill>
                                        <a:srgbClr val="0886FB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𝑚𝑖𝑛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fr-FR" sz="3600" b="1" i="1" u="none" strike="noStrike" cap="none" spc="0">
                                      <a:solidFill>
                                        <a:srgbClr val="FB02ED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3600" u="none" strike="noStrike" cap="none" spc="0">
                                      <a:solidFill>
                                        <a:srgbClr val="FB02ED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𝐝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3600" u="none" strike="noStrike" cap="none" spc="0">
                                      <a:solidFill>
                                        <a:srgbClr val="FB02ED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max</m:t>
                                  </m:r>
                                </m:sub>
                              </m:sSub>
                            </m:e>
                          </m:mr>
                        </m:m>
                        <m:r>
                          <a:rPr lang="fr-FR" sz="36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)</m:t>
                        </m:r>
                      </m:oMath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endParaRPr sz="3600" b="0" i="0" u="none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457631695" name="ZoneTexte 19669939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172" y="3971924"/>
                <a:ext cx="3814936" cy="645945"/>
              </a:xfrm>
              <a:prstGeom prst="rect">
                <a:avLst/>
              </a:prstGeom>
              <a:blipFill>
                <a:blip r:embed="rId4"/>
                <a:stretch>
                  <a:fillRect l="-4640" t="-13208" b="-301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4808753" name="ZoneTexte 1948396731"/>
              <p:cNvSpPr txBox="1"/>
              <p:nvPr/>
            </p:nvSpPr>
            <p:spPr bwMode="auto">
              <a:xfrm>
                <a:off x="638172" y="4962524"/>
                <a:ext cx="3825736" cy="1246483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a:r>
                  <a:rPr sz="3600" b="0" i="0">
                    <a:latin typeface="Times New Roman"/>
                    <a:ea typeface="Times New Roman"/>
                    <a:cs typeface="Times New Roman"/>
                  </a:rPr>
                  <a:t>D = </a:t>
                </a:r>
                <mc:AlternateContent>
                  <mc:Choice Requires="a14">
                    <a14:m>
                      <m:oMath xmlns:m="http://schemas.openxmlformats.org/officeDocument/2006/math">
                        <m:d>
                          <m:dPr>
                            <m:ctrlPr>
                              <a:rPr lang="fr-FR" sz="3600" b="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FR" sz="3600" b="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fr-FR" sz="3600" i="1" u="none" strike="noStrike" cap="none" spc="0">
                                          <a:solidFill>
                                            <a:srgbClr val="0886FB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3600" u="none" strike="noStrike" cap="none" spc="0">
                                          <a:solidFill>
                                            <a:srgbClr val="0886FB"/>
                                          </a:solidFill>
                                          <a:latin typeface="Cambria Math"/>
                                          <a:ea typeface="Cambria Math"/>
                                          <a:cs typeface="Cambria Math"/>
                                        </a:rPr>
                                        <m:t>k</m:t>
                                      </m:r>
                                    </m:e>
                                    <m:sub>
                                      <m:r>
                                        <a:rPr lang="fr-FR" sz="3600" u="none" strike="noStrike" cap="none" spc="0">
                                          <a:solidFill>
                                            <a:srgbClr val="0886FB"/>
                                          </a:solidFill>
                                          <a:latin typeface="Cambria Math"/>
                                          <a:ea typeface="Cambria Math"/>
                                          <a:cs typeface="Cambria Math"/>
                                        </a:rPr>
                                        <m:t>𝑚𝑖𝑛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fr-FR" sz="3600" u="none" strike="noStrike" cap="none" spc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fr-FR" sz="3600" u="none" strike="noStrike" cap="none" spc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fr-FR" sz="3600" i="1" u="none" strike="noStrike" cap="none" spc="0">
                                          <a:solidFill>
                                            <a:srgbClr val="FB02ED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3600" u="none" strike="noStrike" cap="none" spc="0">
                                          <a:solidFill>
                                            <a:srgbClr val="FB02ED"/>
                                          </a:solidFill>
                                          <a:latin typeface="Cambria Math"/>
                                          <a:ea typeface="Cambria Math"/>
                                          <a:cs typeface="Cambria Math"/>
                                        </a:rPr>
                                        <m:t>k</m:t>
                                      </m:r>
                                    </m:e>
                                    <m:sub>
                                      <m:r>
                                        <a:rPr lang="fr-FR" sz="3600" u="none" strike="noStrike" cap="none" spc="0">
                                          <a:solidFill>
                                            <a:srgbClr val="FB02ED"/>
                                          </a:solidFill>
                                          <a:latin typeface="Cambria Math"/>
                                          <a:ea typeface="Cambria Math"/>
                                          <a:cs typeface="Cambria Math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endParaRPr sz="3600" b="0" i="0" u="none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014808753" name="ZoneTexte 19483967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172" y="4962524"/>
                <a:ext cx="3825736" cy="1246483"/>
              </a:xfrm>
              <a:prstGeom prst="rect">
                <a:avLst/>
              </a:prstGeom>
              <a:blipFill>
                <a:blip r:embed="rId5"/>
                <a:stretch>
                  <a:fillRect l="-4625" t="-6829" b="-297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1266973" name="ZoneTexte 536468968"/>
          <p:cNvSpPr txBox="1"/>
          <p:nvPr/>
        </p:nvSpPr>
        <p:spPr bwMode="auto">
          <a:xfrm>
            <a:off x="581998" y="2952749"/>
            <a:ext cx="2525204" cy="640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3600" b="0">
                <a:latin typeface="Times New Roman"/>
                <a:ea typeface="Times New Roman"/>
                <a:cs typeface="Times New Roman"/>
              </a:rPr>
              <a:t>W = U D U</a:t>
            </a:r>
            <a:r>
              <a:rPr sz="3600" b="0" baseline="30000">
                <a:latin typeface="Times New Roman"/>
                <a:ea typeface="Times New Roman"/>
                <a:cs typeface="Times New Roman"/>
              </a:rPr>
              <a:t>T</a:t>
            </a:r>
            <a:endParaRPr sz="36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5473449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79971CC0-672A-2435-7B5B-63B8E9BA4F23}" type="datetime1">
              <a:rPr lang="fr-FR"/>
              <a:t>08/05/2026</a:t>
            </a:fld>
            <a:endParaRPr/>
          </a:p>
        </p:txBody>
      </p:sp>
      <p:sp>
        <p:nvSpPr>
          <p:cNvPr id="108148272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435B7C37-D340-B00F-635F-4750AFC5265A}" type="slidenum">
              <a:rPr lang="fr-FR">
                <a:latin typeface="FreeSans"/>
                <a:ea typeface="FreeSans"/>
                <a:cs typeface="FreeSans"/>
              </a:rPr>
              <a:t>5</a:t>
            </a:fld>
            <a:endParaRPr/>
          </a:p>
        </p:txBody>
      </p:sp>
      <p:sp>
        <p:nvSpPr>
          <p:cNvPr id="179962192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04762930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marL="0" indent="0" algn="ctr">
              <a:buFont typeface="Arial"/>
              <a:buNone/>
              <a:defRPr/>
            </a:pPr>
            <a:r>
              <a:rPr lang="fr-FR" sz="3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Survey on </a:t>
            </a:r>
            <a:r>
              <a:rPr lang="fr-FR" sz="3600" b="0" i="0" u="none" strike="noStrike" cap="none" spc="0">
                <a:solidFill>
                  <a:srgbClr val="00B0F0"/>
                </a:solidFill>
                <a:latin typeface="FreeSans"/>
                <a:ea typeface="FreeSans"/>
                <a:cs typeface="FreeSans"/>
              </a:rPr>
              <a:t>differential </a:t>
            </a:r>
            <a:r>
              <a:rPr lang="fr-FR" sz="3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estimators for </a:t>
            </a:r>
            <a:r>
              <a:rPr lang="fr-FR" sz="3600" b="0" i="0" u="none" strike="noStrike" cap="none" spc="0">
                <a:solidFill>
                  <a:srgbClr val="00B0F0"/>
                </a:solidFill>
                <a:latin typeface="FreeSans"/>
                <a:ea typeface="FreeSans"/>
                <a:cs typeface="FreeSans"/>
              </a:rPr>
              <a:t>3d point clouds</a:t>
            </a:r>
            <a:endParaRPr sz="3600">
              <a:solidFill>
                <a:schemeClr val="tx1"/>
              </a:solidFill>
            </a:endParaRPr>
          </a:p>
        </p:txBody>
      </p:sp>
      <p:sp>
        <p:nvSpPr>
          <p:cNvPr id="577292054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C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ontext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>
            <a:alpha val="99999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602021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4EA66B2-FE9B-692D-4915-721CC5F54152}" type="datetime1">
              <a:rPr lang="fr-FR"/>
              <a:t>08/05/2026</a:t>
            </a:fld>
            <a:endParaRPr/>
          </a:p>
        </p:txBody>
      </p:sp>
      <p:sp>
        <p:nvSpPr>
          <p:cNvPr id="142039022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6473BDD-7410-F24E-1245-C66E0F1DD7FE}" type="slidenum">
              <a:rPr lang="fr-FR">
                <a:latin typeface="FreeSans"/>
                <a:ea typeface="FreeSans"/>
                <a:cs typeface="FreeSans"/>
              </a:rPr>
              <a:t>50</a:t>
            </a:fld>
            <a:endParaRPr/>
          </a:p>
        </p:txBody>
      </p:sp>
      <p:sp>
        <p:nvSpPr>
          <p:cNvPr id="94809009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487455699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Font typeface="Arial"/>
              <a:buChar char="•"/>
              <a:defRPr sz="2800"/>
            </a:lvl1pPr>
            <a:lvl2pPr>
              <a:buFont typeface="Wingdings"/>
              <a:buChar char="§"/>
              <a:defRPr sz="2400"/>
            </a:lvl2pPr>
          </a:lstStyle>
          <a:p>
            <a:pPr>
              <a:defRPr/>
            </a:pPr>
            <a:r>
              <a:t>Derivatives of the </a:t>
            </a:r>
            <a:r>
              <a:rPr b="1"/>
              <a:t>Gaussian Map</a:t>
            </a:r>
            <a:endParaRPr/>
          </a:p>
          <a:p>
            <a:pPr lvl="1">
              <a:defRPr/>
            </a:pPr>
            <a:r>
              <a:t>Observe the </a:t>
            </a:r>
            <a:r>
              <a:rPr b="1"/>
              <a:t>variations </a:t>
            </a:r>
            <a:r>
              <a:t>of </a:t>
            </a:r>
            <a:r>
              <a:rPr b="1"/>
              <a:t>normals</a:t>
            </a:r>
            <a:endParaRPr/>
          </a:p>
        </p:txBody>
      </p:sp>
      <p:sp>
        <p:nvSpPr>
          <p:cNvPr id="1248342716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W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eingarten Map – Other intuition</a:t>
            </a:r>
            <a:endParaRPr sz="3800"/>
          </a:p>
        </p:txBody>
      </p:sp>
      <p:pic>
        <p:nvPicPr>
          <p:cNvPr id="1962659465" name="Image 1835266699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029320" y="1690086"/>
            <a:ext cx="8067420" cy="4186254"/>
          </a:xfrm>
          <a:prstGeom prst="rect">
            <a:avLst/>
          </a:prstGeom>
        </p:spPr>
      </p:pic>
      <p:pic>
        <p:nvPicPr>
          <p:cNvPr id="1906333877" name="Image 1210664882"/>
          <p:cNvPicPr>
            <a:picLocks noChangeAspect="1"/>
          </p:cNvPicPr>
          <p:nvPr/>
        </p:nvPicPr>
        <p:blipFill rotWithShape="1">
          <a:blip r:embed="rId4"/>
          <a:srcRect l="43530"/>
          <a:stretch/>
        </p:blipFill>
        <p:spPr bwMode="auto">
          <a:xfrm>
            <a:off x="1153499" y="3019844"/>
            <a:ext cx="1818544" cy="634566"/>
          </a:xfrm>
          <a:prstGeom prst="rect">
            <a:avLst/>
          </a:prstGeom>
        </p:spPr>
      </p:pic>
      <p:pic>
        <p:nvPicPr>
          <p:cNvPr id="1616031547" name="Image 2014423451"/>
          <p:cNvPicPr>
            <a:picLocks noChangeAspect="1"/>
          </p:cNvPicPr>
          <p:nvPr/>
        </p:nvPicPr>
        <p:blipFill rotWithShape="1">
          <a:blip r:embed="rId4"/>
          <a:srcRect r="83967"/>
          <a:stretch/>
        </p:blipFill>
        <p:spPr bwMode="auto">
          <a:xfrm>
            <a:off x="637196" y="3019844"/>
            <a:ext cx="516303" cy="634565"/>
          </a:xfrm>
          <a:prstGeom prst="rect">
            <a:avLst/>
          </a:prstGeom>
        </p:spPr>
      </p:pic>
      <p:pic>
        <p:nvPicPr>
          <p:cNvPr id="2147361174" name="Image 1576485114"/>
          <p:cNvPicPr>
            <a:picLocks noChangeAspect="1"/>
          </p:cNvPicPr>
          <p:nvPr/>
        </p:nvPicPr>
        <p:blipFill rotWithShape="1">
          <a:blip r:embed="rId4"/>
          <a:srcRect l="88191"/>
          <a:stretch/>
        </p:blipFill>
        <p:spPr bwMode="auto">
          <a:xfrm>
            <a:off x="9706949" y="5146524"/>
            <a:ext cx="380269" cy="634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67388130" name="Image 39681976"/>
          <p:cNvPicPr>
            <a:picLocks noChangeAspect="1"/>
          </p:cNvPicPr>
          <p:nvPr/>
        </p:nvPicPr>
        <p:blipFill rotWithShape="1">
          <a:blip r:embed="rId3"/>
          <a:srcRect l="13995"/>
          <a:stretch/>
        </p:blipFill>
        <p:spPr bwMode="auto">
          <a:xfrm>
            <a:off x="1496403" y="3292913"/>
            <a:ext cx="2465993" cy="1110372"/>
          </a:xfrm>
          <a:prstGeom prst="rect">
            <a:avLst/>
          </a:prstGeom>
        </p:spPr>
      </p:pic>
      <p:sp>
        <p:nvSpPr>
          <p:cNvPr id="1316443599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EBFEA49-5597-6DBF-B148-9DC0B99A52AB}" type="datetime1">
              <a:rPr lang="fr-FR"/>
              <a:t>08/05/2026</a:t>
            </a:fld>
            <a:endParaRPr/>
          </a:p>
        </p:txBody>
      </p:sp>
      <p:sp>
        <p:nvSpPr>
          <p:cNvPr id="108688069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5F0B71C-4EB6-C242-8C9C-60C8548308D1}" type="slidenum">
              <a:rPr lang="fr-FR">
                <a:latin typeface="FreeSans"/>
                <a:ea typeface="FreeSans"/>
                <a:cs typeface="FreeSans"/>
              </a:rPr>
              <a:t>51</a:t>
            </a:fld>
            <a:endParaRPr/>
          </a:p>
        </p:txBody>
      </p:sp>
      <p:sp>
        <p:nvSpPr>
          <p:cNvPr id="45553826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694347228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Font typeface="Arial"/>
              <a:buChar char="•"/>
              <a:defRPr sz="2800"/>
            </a:lvl1pPr>
            <a:lvl2pPr>
              <a:buFont typeface="Wingdings"/>
              <a:buChar char="§"/>
              <a:defRPr sz="2400"/>
            </a:lvl2pPr>
          </a:lstStyle>
          <a:p>
            <a:pPr>
              <a:defRPr/>
            </a:pPr>
            <a:r>
              <a:rPr b="1"/>
              <a:t>Averaging</a:t>
            </a:r>
            <a:r>
              <a:t> the principal curvatures</a:t>
            </a:r>
          </a:p>
        </p:txBody>
      </p:sp>
      <p:sp>
        <p:nvSpPr>
          <p:cNvPr id="2029627690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ean Curvature</a:t>
            </a:r>
            <a:endParaRPr sz="3800"/>
          </a:p>
        </p:txBody>
      </p:sp>
      <p:sp>
        <p:nvSpPr>
          <p:cNvPr id="441295454" name="Rectangle 1842210976"/>
          <p:cNvSpPr/>
          <p:nvPr/>
        </p:nvSpPr>
        <p:spPr bwMode="auto">
          <a:xfrm>
            <a:off x="3351246" y="3653456"/>
            <a:ext cx="414632" cy="40721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sz="3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D</a:t>
            </a:r>
            <a:endParaRPr sz="3200">
              <a:solidFill>
                <a:srgbClr val="FF0000"/>
              </a:solidFill>
              <a:latin typeface="FreeSans"/>
              <a:cs typeface="FreeSans"/>
            </a:endParaRPr>
          </a:p>
        </p:txBody>
      </p:sp>
      <p:pic>
        <p:nvPicPr>
          <p:cNvPr id="1781331603" name="Image 1241684481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4011841" y="1687765"/>
            <a:ext cx="8084907" cy="4871995"/>
          </a:xfrm>
          <a:prstGeom prst="rect">
            <a:avLst/>
          </a:prstGeom>
        </p:spPr>
      </p:pic>
      <p:pic>
        <p:nvPicPr>
          <p:cNvPr id="977126617" name="Image 150986988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100004" y="2245163"/>
            <a:ext cx="2867290" cy="1110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76297036" name="Image 1480152390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580044" y="2473402"/>
            <a:ext cx="5649298" cy="984592"/>
          </a:xfrm>
          <a:prstGeom prst="rect">
            <a:avLst/>
          </a:prstGeom>
        </p:spPr>
      </p:pic>
      <p:pic>
        <p:nvPicPr>
          <p:cNvPr id="1611737115" name="Image 1234935714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4011841" y="1687765"/>
            <a:ext cx="8084907" cy="4871995"/>
          </a:xfrm>
          <a:prstGeom prst="rect">
            <a:avLst/>
          </a:prstGeom>
        </p:spPr>
      </p:pic>
      <p:sp>
        <p:nvSpPr>
          <p:cNvPr id="124511542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D72F4A7A-A3B5-4886-1DB8-B7F109B00DA2}" type="datetime1">
              <a:rPr lang="fr-FR"/>
              <a:t>08/05/2026</a:t>
            </a:fld>
            <a:endParaRPr/>
          </a:p>
        </p:txBody>
      </p:sp>
      <p:sp>
        <p:nvSpPr>
          <p:cNvPr id="47730004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85ED726-DC44-E0B5-36DB-46A8AB46CCAC}" type="slidenum">
              <a:rPr lang="fr-FR">
                <a:latin typeface="FreeSans"/>
                <a:ea typeface="FreeSans"/>
                <a:cs typeface="FreeSans"/>
              </a:rPr>
              <a:t>52</a:t>
            </a:fld>
            <a:endParaRPr/>
          </a:p>
        </p:txBody>
      </p:sp>
      <p:sp>
        <p:nvSpPr>
          <p:cNvPr id="197491656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449269752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Font typeface="Arial"/>
              <a:buChar char="•"/>
              <a:defRPr sz="2800"/>
            </a:lvl1pPr>
            <a:lvl2pPr>
              <a:buFont typeface="Wingdings"/>
              <a:buChar char="§"/>
              <a:defRPr sz="2400"/>
            </a:lvl2pPr>
          </a:lstStyle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Directly with the partial derivatives of h</a:t>
            </a:r>
            <a:endParaRPr sz="2800"/>
          </a:p>
        </p:txBody>
      </p:sp>
      <p:sp>
        <p:nvSpPr>
          <p:cNvPr id="541810648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ean Curvature</a:t>
            </a:r>
            <a:endParaRPr sz="3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736643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E54C386-97F1-09C0-F680-9312A654F7BE}" type="datetime1">
              <a:rPr lang="fr-FR"/>
              <a:t>08/05/2026</a:t>
            </a:fld>
            <a:endParaRPr/>
          </a:p>
        </p:txBody>
      </p:sp>
      <p:sp>
        <p:nvSpPr>
          <p:cNvPr id="105137651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75266C9-570D-30C6-6A25-ABFA3E9F223E}" type="slidenum">
              <a:rPr lang="fr-FR">
                <a:latin typeface="FreeSans"/>
                <a:ea typeface="FreeSans"/>
                <a:cs typeface="FreeSans"/>
              </a:rPr>
              <a:t>53</a:t>
            </a:fld>
            <a:endParaRPr/>
          </a:p>
        </p:txBody>
      </p:sp>
      <p:sp>
        <p:nvSpPr>
          <p:cNvPr id="117199819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151154741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F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undamentals – Examples</a:t>
            </a:r>
            <a:endParaRPr sz="3800"/>
          </a:p>
        </p:txBody>
      </p:sp>
      <p:pic>
        <p:nvPicPr>
          <p:cNvPr id="314174186" name="Image 451617541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555602" y="1398487"/>
            <a:ext cx="11080793" cy="46213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343601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EA3E809-BDF4-6CB4-4F5A-AFFD38B504FC}" type="datetime1">
              <a:rPr lang="fr-FR"/>
              <a:t>08/05/2026</a:t>
            </a:fld>
            <a:endParaRPr/>
          </a:p>
        </p:txBody>
      </p:sp>
      <p:sp>
        <p:nvSpPr>
          <p:cNvPr id="134567540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4E0C8503-4A8A-A9E3-576D-3CB0804320AD}" type="slidenum">
              <a:rPr lang="fr-FR">
                <a:latin typeface="FreeSans"/>
                <a:ea typeface="FreeSans"/>
                <a:cs typeface="FreeSans"/>
              </a:rPr>
              <a:t>54</a:t>
            </a:fld>
            <a:endParaRPr/>
          </a:p>
        </p:txBody>
      </p:sp>
      <p:sp>
        <p:nvSpPr>
          <p:cNvPr id="40616900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787681418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F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undamentals – Examples</a:t>
            </a:r>
            <a:endParaRPr sz="3800"/>
          </a:p>
        </p:txBody>
      </p:sp>
      <p:pic>
        <p:nvPicPr>
          <p:cNvPr id="995541362" name="Image 1736656500"/>
          <p:cNvPicPr>
            <a:picLocks noChangeAspect="1"/>
          </p:cNvPicPr>
          <p:nvPr/>
        </p:nvPicPr>
        <p:blipFill rotWithShape="1">
          <a:blip r:embed="rId3"/>
        </p:blipFill>
        <p:spPr bwMode="auto">
          <a:xfrm>
            <a:off x="9100176" y="1637497"/>
            <a:ext cx="2877501" cy="3163182"/>
          </a:xfrm>
          <a:prstGeom prst="rect">
            <a:avLst/>
          </a:prstGeom>
        </p:spPr>
      </p:pic>
      <p:pic>
        <p:nvPicPr>
          <p:cNvPr id="1048402653" name="Image 886282535"/>
          <p:cNvPicPr>
            <a:picLocks noChangeAspect="1"/>
          </p:cNvPicPr>
          <p:nvPr/>
        </p:nvPicPr>
        <p:blipFill rotWithShape="1">
          <a:blip r:embed="rId4"/>
        </p:blipFill>
        <p:spPr bwMode="auto">
          <a:xfrm>
            <a:off x="3152135" y="1637497"/>
            <a:ext cx="2877501" cy="3163181"/>
          </a:xfrm>
          <a:prstGeom prst="rect">
            <a:avLst/>
          </a:prstGeom>
        </p:spPr>
      </p:pic>
      <p:pic>
        <p:nvPicPr>
          <p:cNvPr id="635448846" name="Image 875092984"/>
          <p:cNvPicPr>
            <a:picLocks noChangeAspect="1"/>
          </p:cNvPicPr>
          <p:nvPr/>
        </p:nvPicPr>
        <p:blipFill rotWithShape="1">
          <a:blip r:embed="rId5"/>
        </p:blipFill>
        <p:spPr bwMode="auto">
          <a:xfrm>
            <a:off x="6126155" y="1637497"/>
            <a:ext cx="2877501" cy="3163181"/>
          </a:xfrm>
          <a:prstGeom prst="rect">
            <a:avLst/>
          </a:prstGeom>
        </p:spPr>
      </p:pic>
      <p:pic>
        <p:nvPicPr>
          <p:cNvPr id="912507572" name="Image 1481670381"/>
          <p:cNvPicPr>
            <a:picLocks noChangeAspect="1"/>
          </p:cNvPicPr>
          <p:nvPr/>
        </p:nvPicPr>
        <p:blipFill rotWithShape="1">
          <a:blip r:embed="rId6"/>
        </p:blipFill>
        <p:spPr bwMode="auto">
          <a:xfrm>
            <a:off x="178114" y="1637497"/>
            <a:ext cx="2877501" cy="3163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45513855" name="ZoneTexte 506258405"/>
              <p:cNvSpPr txBox="1"/>
              <p:nvPr/>
            </p:nvSpPr>
            <p:spPr bwMode="auto">
              <a:xfrm>
                <a:off x="4071267" y="4655833"/>
                <a:ext cx="1039238" cy="644822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600" i="1" u="none" strike="noStrike" cap="none" spc="0">
                              <a:solidFill>
                                <a:srgbClr val="0886FB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3600" u="none" strike="noStrike" cap="none" spc="0">
                              <a:solidFill>
                                <a:srgbClr val="0886FB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k</m:t>
                          </m:r>
                        </m:e>
                        <m:sub>
                          <m:r>
                            <a:rPr lang="fr-FR" sz="3600" u="none" strike="noStrike" cap="none" spc="0">
                              <a:solidFill>
                                <a:srgbClr val="0886FB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sz="3600" b="0" i="0" u="none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045513855" name="ZoneTexte 5062584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1267" y="4655833"/>
                <a:ext cx="1039238" cy="64482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1048289" name="ZoneTexte 1044804876"/>
              <p:cNvSpPr txBox="1"/>
              <p:nvPr/>
            </p:nvSpPr>
            <p:spPr bwMode="auto">
              <a:xfrm>
                <a:off x="7010583" y="4655833"/>
                <a:ext cx="1108645" cy="644822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600" i="1" u="none" strike="noStrike" cap="none" spc="0">
                              <a:solidFill>
                                <a:srgbClr val="FB02ED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3600" u="none" strike="noStrike" cap="none" spc="0">
                              <a:solidFill>
                                <a:srgbClr val="FB02ED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k</m:t>
                          </m:r>
                        </m:e>
                        <m:sub>
                          <m:r>
                            <a:rPr lang="fr-FR" sz="3600" u="none" strike="noStrike" cap="none" spc="0">
                              <a:solidFill>
                                <a:srgbClr val="FB02ED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sz="3600" b="0" i="0" u="none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741048289" name="ZoneTexte 10448048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0583" y="4655833"/>
                <a:ext cx="1108645" cy="64482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192275" name="ZoneTexte 1012958351"/>
              <p:cNvSpPr txBox="1"/>
              <p:nvPr/>
            </p:nvSpPr>
            <p:spPr bwMode="auto">
              <a:xfrm>
                <a:off x="10290548" y="4660576"/>
                <a:ext cx="496757" cy="640079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3600" u="none" strike="noStrike" cap="none" spc="0">
                          <a:solidFill>
                            <a:srgbClr val="CEDCFF"/>
                          </a:solidFill>
                          <a:latin typeface="Cambria Math"/>
                          <a:ea typeface="Cambria Math"/>
                          <a:cs typeface="Cambria Math"/>
                        </a:rPr>
                        <m:t>H</m:t>
                      </m:r>
                    </m:oMath>
                  </m:oMathPara>
                </a14:m>
                <a:endParaRPr sz="3600" b="0" i="0" u="none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47192275" name="ZoneTexte 10129583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90548" y="4660576"/>
                <a:ext cx="496757" cy="6400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6488828" name="ZoneTexte 1382058056"/>
              <p:cNvSpPr txBox="1"/>
              <p:nvPr/>
            </p:nvSpPr>
            <p:spPr bwMode="auto">
              <a:xfrm>
                <a:off x="1384113" y="4660576"/>
                <a:ext cx="465503" cy="640079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600" u="none" strike="noStrike" cap="none" spc="0">
                          <a:solidFill>
                            <a:srgbClr val="FF5457"/>
                          </a:solidFill>
                          <a:latin typeface="Cambria Math"/>
                          <a:ea typeface="Cambria Math"/>
                          <a:cs typeface="Cambria Math"/>
                        </a:rPr>
                        <m:t>𝐧</m:t>
                      </m:r>
                    </m:oMath>
                  </m:oMathPara>
                </a14:m>
                <a:endParaRPr sz="3600" b="0" i="0" u="none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076488828" name="ZoneTexte 13820580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4113" y="4660576"/>
                <a:ext cx="465503" cy="6400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46275495" name="Image 958446887"/>
          <p:cNvPicPr>
            <a:picLocks noChangeAspect="1"/>
          </p:cNvPicPr>
          <p:nvPr/>
        </p:nvPicPr>
        <p:blipFill rotWithShape="1">
          <a:blip r:embed="rId11"/>
          <a:stretch/>
        </p:blipFill>
        <p:spPr bwMode="auto">
          <a:xfrm>
            <a:off x="3659955" y="5658375"/>
            <a:ext cx="4599193" cy="234353"/>
          </a:xfrm>
          <a:prstGeom prst="rect">
            <a:avLst/>
          </a:prstGeom>
        </p:spPr>
      </p:pic>
      <p:sp>
        <p:nvSpPr>
          <p:cNvPr id="1445771319" name="ZoneTexte 1563660448"/>
          <p:cNvSpPr txBox="1"/>
          <p:nvPr/>
        </p:nvSpPr>
        <p:spPr bwMode="auto">
          <a:xfrm>
            <a:off x="3658155" y="5892729"/>
            <a:ext cx="4600993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curvature</a:t>
            </a:r>
          </a:p>
        </p:txBody>
      </p:sp>
      <p:sp>
        <p:nvSpPr>
          <p:cNvPr id="580902505" name="ZoneTexte 11066131"/>
          <p:cNvSpPr txBox="1"/>
          <p:nvPr/>
        </p:nvSpPr>
        <p:spPr bwMode="auto">
          <a:xfrm>
            <a:off x="8238250" y="5892729"/>
            <a:ext cx="442245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7</a:t>
            </a:r>
          </a:p>
        </p:txBody>
      </p:sp>
      <p:sp>
        <p:nvSpPr>
          <p:cNvPr id="622948144" name="ZoneTexte 119421153"/>
          <p:cNvSpPr txBox="1"/>
          <p:nvPr/>
        </p:nvSpPr>
        <p:spPr bwMode="auto">
          <a:xfrm>
            <a:off x="3217348" y="5892729"/>
            <a:ext cx="443325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-7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704621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69A5D29-19CD-9496-3A40-13480DC3E6BC}" type="datetime1">
              <a:rPr lang="fr-FR"/>
              <a:t>08/05/2026</a:t>
            </a:fld>
            <a:endParaRPr/>
          </a:p>
        </p:txBody>
      </p:sp>
      <p:sp>
        <p:nvSpPr>
          <p:cNvPr id="126595006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7DAFE35-365A-34F7-06FC-6639C6EA4885}" type="slidenum">
              <a:rPr lang="fr-FR">
                <a:latin typeface="FreeSans"/>
                <a:ea typeface="FreeSans"/>
                <a:cs typeface="FreeSans"/>
              </a:rPr>
              <a:t>55</a:t>
            </a:fld>
            <a:endParaRPr/>
          </a:p>
        </p:txBody>
      </p:sp>
      <p:sp>
        <p:nvSpPr>
          <p:cNvPr id="97979811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458743150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>
              <a:buNone/>
              <a:defRPr sz="3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</a:lstStyle>
          <a:p>
            <a:pPr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F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undamentals – Examples</a:t>
            </a:r>
            <a:endParaRPr sz="3800"/>
          </a:p>
        </p:txBody>
      </p:sp>
      <p:pic>
        <p:nvPicPr>
          <p:cNvPr id="1903433986" name="Image 1071293409"/>
          <p:cNvPicPr>
            <a:picLocks noChangeAspect="1"/>
          </p:cNvPicPr>
          <p:nvPr/>
        </p:nvPicPr>
        <p:blipFill rotWithShape="1">
          <a:blip r:embed="rId3"/>
          <a:srcRect b="21998"/>
          <a:stretch/>
        </p:blipFill>
        <p:spPr bwMode="auto">
          <a:xfrm>
            <a:off x="47629" y="1400779"/>
            <a:ext cx="12096740" cy="3323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37181573" name="ZoneTexte 1047716871"/>
              <p:cNvSpPr txBox="1"/>
              <p:nvPr/>
            </p:nvSpPr>
            <p:spPr bwMode="auto">
              <a:xfrm>
                <a:off x="3766466" y="4660575"/>
                <a:ext cx="2216927" cy="645182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600" i="1" u="none" strike="noStrike" cap="none" spc="0">
                              <a:solidFill>
                                <a:srgbClr val="0886FB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3600" u="none" strike="noStrike" cap="none" spc="0">
                              <a:solidFill>
                                <a:srgbClr val="0886FB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k</m:t>
                          </m:r>
                        </m:e>
                        <m:sub>
                          <m:r>
                            <a:rPr lang="fr-FR" sz="3600" u="none" strike="noStrike" cap="none" spc="0">
                              <a:solidFill>
                                <a:srgbClr val="0886FB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sz="3600" b="0" i="0" u="none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237181573" name="ZoneTexte 10477168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66466" y="4660575"/>
                <a:ext cx="2216927" cy="6451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5068468" name="ZoneTexte 84234514"/>
              <p:cNvSpPr txBox="1"/>
              <p:nvPr/>
            </p:nvSpPr>
            <p:spPr bwMode="auto">
              <a:xfrm>
                <a:off x="6191433" y="4660575"/>
                <a:ext cx="2230361" cy="645182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600" i="1" u="none" strike="noStrike" cap="none" spc="0">
                              <a:solidFill>
                                <a:srgbClr val="FB02ED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3600" u="none" strike="noStrike" cap="none" spc="0">
                              <a:solidFill>
                                <a:srgbClr val="FB02ED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k</m:t>
                          </m:r>
                        </m:e>
                        <m:sub>
                          <m:r>
                            <a:rPr lang="fr-FR" sz="3600" u="none" strike="noStrike" cap="none" spc="0">
                              <a:solidFill>
                                <a:srgbClr val="FB02ED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sz="3600" b="0" i="0" u="none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835068468" name="ZoneTexte 842345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91433" y="4660575"/>
                <a:ext cx="2230361" cy="6451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5559534" name="ZoneTexte 406330083"/>
              <p:cNvSpPr txBox="1"/>
              <p:nvPr/>
            </p:nvSpPr>
            <p:spPr bwMode="auto">
              <a:xfrm>
                <a:off x="8633197" y="4660575"/>
                <a:ext cx="2246046" cy="640440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3600" u="none" strike="noStrike" cap="none" spc="0">
                          <a:solidFill>
                            <a:srgbClr val="CEDCFF"/>
                          </a:solidFill>
                          <a:latin typeface="Cambria Math"/>
                          <a:ea typeface="Cambria Math"/>
                          <a:cs typeface="Cambria Math"/>
                        </a:rPr>
                        <m:t>H</m:t>
                      </m:r>
                    </m:oMath>
                  </m:oMathPara>
                </a14:m>
                <a:endParaRPr sz="3600" b="0" i="0" u="none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545559534" name="ZoneTexte 4063300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33197" y="4660575"/>
                <a:ext cx="2246046" cy="6404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6127776" name="ZoneTexte 1557601197"/>
              <p:cNvSpPr txBox="1"/>
              <p:nvPr/>
            </p:nvSpPr>
            <p:spPr bwMode="auto">
              <a:xfrm>
                <a:off x="1317438" y="4660575"/>
                <a:ext cx="2237080" cy="640440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u="none" strike="noStrike" cap="none" spc="0">
                          <a:solidFill>
                            <a:srgbClr val="FF5457"/>
                          </a:solidFill>
                          <a:latin typeface="Cambria Math"/>
                          <a:ea typeface="Cambria Math"/>
                          <a:cs typeface="Cambria Math"/>
                        </a:rPr>
                        <m:t>𝐧</m:t>
                      </m:r>
                    </m:oMath>
                  </m:oMathPara>
                </a14:m>
                <a:endParaRPr sz="3600" b="0" i="0" u="none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496127776" name="ZoneTexte 15576011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7438" y="4660575"/>
                <a:ext cx="2237080" cy="6404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8481607" name="ZoneTexte 1543710762"/>
          <p:cNvSpPr txBox="1"/>
          <p:nvPr/>
        </p:nvSpPr>
        <p:spPr bwMode="auto">
          <a:xfrm>
            <a:off x="3658154" y="5892728"/>
            <a:ext cx="4601353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curvature</a:t>
            </a:r>
          </a:p>
        </p:txBody>
      </p:sp>
      <p:sp>
        <p:nvSpPr>
          <p:cNvPr id="1357621094" name="ZoneTexte 1862078384"/>
          <p:cNvSpPr txBox="1"/>
          <p:nvPr/>
        </p:nvSpPr>
        <p:spPr bwMode="auto">
          <a:xfrm>
            <a:off x="8238249" y="5892728"/>
            <a:ext cx="592138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10</a:t>
            </a:r>
          </a:p>
        </p:txBody>
      </p:sp>
      <p:sp>
        <p:nvSpPr>
          <p:cNvPr id="1651622582" name="ZoneTexte 344322291"/>
          <p:cNvSpPr txBox="1"/>
          <p:nvPr/>
        </p:nvSpPr>
        <p:spPr bwMode="auto">
          <a:xfrm>
            <a:off x="3049083" y="5892728"/>
            <a:ext cx="613751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-10</a:t>
            </a:r>
          </a:p>
        </p:txBody>
      </p:sp>
      <p:pic>
        <p:nvPicPr>
          <p:cNvPr id="1566309507" name="Image 491461186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>
            <a:off x="3659955" y="5658374"/>
            <a:ext cx="4599193" cy="234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534340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0FE784E-21D9-D6A1-5133-D8B823ED0CFE}" type="datetime1">
              <a:rPr lang="fr-FR"/>
              <a:t>08/05/2026</a:t>
            </a:fld>
            <a:endParaRPr/>
          </a:p>
        </p:txBody>
      </p:sp>
      <p:sp>
        <p:nvSpPr>
          <p:cNvPr id="179124354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E4BF3A2-BF01-8E7D-98F8-441E6A73E26E}" type="slidenum">
              <a:rPr lang="fr-FR">
                <a:latin typeface="FreeSans"/>
                <a:ea typeface="FreeSans"/>
                <a:cs typeface="FreeSans"/>
              </a:rPr>
              <a:t>56</a:t>
            </a:fld>
            <a:endParaRPr/>
          </a:p>
        </p:txBody>
      </p:sp>
      <p:sp>
        <p:nvSpPr>
          <p:cNvPr id="1605667594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832357955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marL="0" indent="0" algn="ctr">
              <a:buFont typeface="Arial"/>
              <a:buNone/>
              <a:defRPr/>
            </a:pPr>
            <a:r>
              <a:rPr sz="8000"/>
              <a:t>QUESTION TIME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4059661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1F58856-7EFC-F9FA-CFE8-497FA517E1A5}" type="datetime1">
              <a:rPr lang="fr-FR"/>
              <a:t>08/05/2026</a:t>
            </a:fld>
            <a:endParaRPr/>
          </a:p>
        </p:txBody>
      </p:sp>
      <p:sp>
        <p:nvSpPr>
          <p:cNvPr id="211203916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5010DF9-FCF5-2313-EB0C-705591D5EC8E}" type="slidenum">
              <a:rPr lang="fr-FR">
                <a:latin typeface="FreeSans"/>
                <a:ea typeface="FreeSans"/>
                <a:cs typeface="FreeSans"/>
              </a:rPr>
              <a:t>57</a:t>
            </a:fld>
            <a:endParaRPr/>
          </a:p>
        </p:txBody>
      </p:sp>
      <p:sp>
        <p:nvSpPr>
          <p:cNvPr id="98799405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89537694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marL="0" indent="0" algn="ctr">
              <a:buFont typeface="Arial"/>
              <a:buNone/>
              <a:defRPr/>
            </a:pPr>
            <a:r>
              <a:rPr lang="fr-FR" sz="3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Survey on differential</a:t>
            </a:r>
            <a:r>
              <a:rPr lang="fr-FR" sz="3600" b="0" i="0" u="none" strike="noStrike" cap="none" spc="0">
                <a:solidFill>
                  <a:srgbClr val="00B0F0"/>
                </a:solidFill>
                <a:latin typeface="FreeSans"/>
                <a:ea typeface="FreeSans"/>
                <a:cs typeface="FreeSans"/>
              </a:rPr>
              <a:t> estimators </a:t>
            </a:r>
            <a:r>
              <a:rPr lang="fr-FR" sz="3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for 3d point clouds</a:t>
            </a:r>
            <a:endParaRPr sz="3600">
              <a:solidFill>
                <a:schemeClr val="tx1"/>
              </a:solidFill>
            </a:endParaRPr>
          </a:p>
        </p:txBody>
      </p:sp>
      <p:sp>
        <p:nvSpPr>
          <p:cNvPr id="2068171203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19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C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ontext</a:t>
            </a:r>
            <a:endParaRPr/>
          </a:p>
        </p:txBody>
      </p:sp>
      <p:sp>
        <p:nvSpPr>
          <p:cNvPr id="863179384" name="Rectangle 103792852"/>
          <p:cNvSpPr/>
          <p:nvPr/>
        </p:nvSpPr>
        <p:spPr bwMode="auto">
          <a:xfrm>
            <a:off x="5290530" y="3337267"/>
            <a:ext cx="2122825" cy="804532"/>
          </a:xfrm>
          <a:prstGeom prst="rect">
            <a:avLst/>
          </a:prstGeom>
          <a:noFill/>
          <a:ln w="38100" cap="flat" cmpd="sng" algn="ctr">
            <a:solidFill>
              <a:schemeClr val="tx1">
                <a:lumMod val="74901"/>
                <a:lumOff val="25099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087122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42B28A9-6355-0EB8-78F6-C03A3745B5AF}" type="datetime1">
              <a:rPr lang="fr-FR"/>
              <a:t>08/05/2026</a:t>
            </a:fld>
            <a:endParaRPr/>
          </a:p>
        </p:txBody>
      </p:sp>
      <p:sp>
        <p:nvSpPr>
          <p:cNvPr id="116148219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D614263D-D556-F674-2DE4-4AFDB5A0AF47}" type="slidenum">
              <a:rPr lang="fr-FR">
                <a:latin typeface="FreeSans"/>
                <a:ea typeface="FreeSans"/>
                <a:cs typeface="FreeSans"/>
              </a:rPr>
              <a:t>58</a:t>
            </a:fld>
            <a:endParaRPr/>
          </a:p>
        </p:txBody>
      </p:sp>
      <p:sp>
        <p:nvSpPr>
          <p:cNvPr id="531404988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673218" y="800930"/>
            <a:ext cx="10813287" cy="2628065"/>
          </a:xfrm>
        </p:spPr>
        <p:txBody>
          <a:bodyPr/>
          <a:lstStyle>
            <a:lvl1pPr>
              <a:buNone/>
              <a:defRPr sz="13500" b="0" u="none">
                <a:solidFill>
                  <a:srgbClr val="FF0000"/>
                </a:solidFill>
                <a:latin typeface="FreeSans"/>
                <a:ea typeface="FreeSans"/>
                <a:cs typeface="FreeSans"/>
              </a:defRPr>
            </a:lvl1pPr>
            <a:lvl2pPr>
              <a:defRPr sz="13500">
                <a:latin typeface="FreeSans"/>
                <a:ea typeface="FreeSans"/>
                <a:cs typeface="FreeSans"/>
              </a:defRPr>
            </a:lvl2pPr>
            <a:lvl3pPr>
              <a:defRPr sz="13500">
                <a:latin typeface="FreeSans"/>
                <a:ea typeface="FreeSans"/>
                <a:cs typeface="FreeSans"/>
              </a:defRPr>
            </a:lvl3pPr>
            <a:lvl4pPr>
              <a:defRPr sz="13500">
                <a:latin typeface="FreeSans"/>
                <a:ea typeface="FreeSans"/>
                <a:cs typeface="FreeSans"/>
              </a:defRPr>
            </a:lvl4pPr>
            <a:lvl5pPr>
              <a:defRPr sz="13500">
                <a:latin typeface="FreeSans"/>
                <a:ea typeface="FreeSans"/>
                <a:cs typeface="FreeSans"/>
              </a:defRPr>
            </a:lvl5pPr>
            <a:lvl6pPr>
              <a:defRPr sz="13500">
                <a:latin typeface="FreeSans"/>
                <a:ea typeface="FreeSans"/>
                <a:cs typeface="FreeSans"/>
              </a:defRPr>
            </a:lvl6pPr>
            <a:lvl7pPr>
              <a:defRPr sz="13500">
                <a:latin typeface="FreeSans"/>
                <a:ea typeface="FreeSans"/>
                <a:cs typeface="FreeSans"/>
              </a:defRPr>
            </a:lvl7pPr>
            <a:lvl8pPr>
              <a:defRPr sz="13500">
                <a:latin typeface="FreeSans"/>
                <a:ea typeface="FreeSans"/>
                <a:cs typeface="FreeSans"/>
              </a:defRPr>
            </a:lvl8pPr>
            <a:lvl9pPr>
              <a:defRPr sz="13500"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13000"/>
              <a:t>Methods</a:t>
            </a:r>
            <a:endParaRPr/>
          </a:p>
        </p:txBody>
      </p:sp>
      <p:sp>
        <p:nvSpPr>
          <p:cNvPr id="45730105" name="Text Placeholder 9"/>
          <p:cNvSpPr>
            <a:spLocks noGrp="1"/>
          </p:cNvSpPr>
          <p:nvPr>
            <p:ph type="body" sz="quarter" idx="14"/>
          </p:nvPr>
        </p:nvSpPr>
        <p:spPr bwMode="auto">
          <a:xfrm>
            <a:off x="7857012" y="2942550"/>
            <a:ext cx="4094667" cy="3818783"/>
          </a:xfrm>
        </p:spPr>
        <p:txBody>
          <a:bodyPr/>
          <a:lstStyle>
            <a:lvl1pPr>
              <a:defRPr sz="27000">
                <a:latin typeface="FreeSans"/>
                <a:ea typeface="FreeSans"/>
                <a:cs typeface="FreeSans"/>
              </a:defRPr>
            </a:lvl1pPr>
            <a:lvl2pPr>
              <a:defRPr sz="27000">
                <a:latin typeface="FreeSans"/>
                <a:ea typeface="FreeSans"/>
                <a:cs typeface="FreeSans"/>
              </a:defRPr>
            </a:lvl2pPr>
            <a:lvl3pPr>
              <a:defRPr sz="27000">
                <a:latin typeface="FreeSans"/>
                <a:ea typeface="FreeSans"/>
                <a:cs typeface="FreeSans"/>
              </a:defRPr>
            </a:lvl3pPr>
            <a:lvl4pPr>
              <a:defRPr sz="27000">
                <a:latin typeface="FreeSans"/>
                <a:ea typeface="FreeSans"/>
                <a:cs typeface="FreeSans"/>
              </a:defRPr>
            </a:lvl4pPr>
            <a:lvl5pPr>
              <a:defRPr sz="27000">
                <a:latin typeface="FreeSans"/>
                <a:ea typeface="FreeSans"/>
                <a:cs typeface="FreeSans"/>
              </a:defRPr>
            </a:lvl5pPr>
            <a:lvl6pPr>
              <a:defRPr sz="27000">
                <a:latin typeface="FreeSans"/>
                <a:ea typeface="FreeSans"/>
                <a:cs typeface="FreeSans"/>
              </a:defRPr>
            </a:lvl6pPr>
            <a:lvl7pPr>
              <a:defRPr sz="27000">
                <a:latin typeface="FreeSans"/>
                <a:ea typeface="FreeSans"/>
                <a:cs typeface="FreeSans"/>
              </a:defRPr>
            </a:lvl7pPr>
            <a:lvl8pPr>
              <a:defRPr sz="27000">
                <a:latin typeface="FreeSans"/>
                <a:ea typeface="FreeSans"/>
                <a:cs typeface="FreeSans"/>
              </a:defRPr>
            </a:lvl8pPr>
            <a:lvl9pPr>
              <a:defRPr sz="27000"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t>03</a:t>
            </a:r>
          </a:p>
        </p:txBody>
      </p:sp>
      <p:sp>
        <p:nvSpPr>
          <p:cNvPr id="301272872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4979619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335A01E-F179-B0C3-98B5-7F233C09D05E}" type="datetime1">
              <a:rPr lang="fr-FR"/>
              <a:t>08/05/2026</a:t>
            </a:fld>
            <a:endParaRPr/>
          </a:p>
        </p:txBody>
      </p:sp>
      <p:sp>
        <p:nvSpPr>
          <p:cNvPr id="182716651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65CC36B-876C-1F95-9CF2-75952033B567}" type="slidenum">
              <a:rPr lang="fr-FR">
                <a:latin typeface="FreeSans"/>
                <a:ea typeface="FreeSans"/>
                <a:cs typeface="FreeSans"/>
              </a:rPr>
              <a:t>59</a:t>
            </a:fld>
            <a:endParaRPr/>
          </a:p>
        </p:txBody>
      </p:sp>
      <p:sp>
        <p:nvSpPr>
          <p:cNvPr id="71220526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877018633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0" y="100337"/>
            <a:ext cx="12191996" cy="839170"/>
          </a:xfrm>
        </p:spPr>
        <p:txBody>
          <a:bodyPr/>
          <a:lstStyle>
            <a:lvl1pPr algn="ctr">
              <a:defRPr sz="3800">
                <a:latin typeface="FreeSans"/>
                <a:ea typeface="FreeSans"/>
                <a:cs typeface="FreeSans"/>
              </a:defRPr>
            </a:lvl1pPr>
            <a:lvl2pPr>
              <a:defRPr sz="3800">
                <a:latin typeface="FreeSans"/>
                <a:ea typeface="FreeSans"/>
                <a:cs typeface="FreeSans"/>
              </a:defRPr>
            </a:lvl2pPr>
            <a:lvl3pPr>
              <a:defRPr sz="3800">
                <a:latin typeface="FreeSans"/>
                <a:ea typeface="FreeSans"/>
                <a:cs typeface="FreeSans"/>
              </a:defRPr>
            </a:lvl3pPr>
            <a:lvl4pPr>
              <a:defRPr sz="3800">
                <a:latin typeface="FreeSans"/>
                <a:ea typeface="FreeSans"/>
                <a:cs typeface="FreeSans"/>
              </a:defRPr>
            </a:lvl4pPr>
            <a:lvl5pPr>
              <a:defRPr sz="3800">
                <a:latin typeface="FreeSans"/>
                <a:ea typeface="FreeSans"/>
                <a:cs typeface="FreeSans"/>
              </a:defRPr>
            </a:lvl5pPr>
            <a:lvl6pPr>
              <a:defRPr sz="3800">
                <a:latin typeface="FreeSans"/>
                <a:ea typeface="FreeSans"/>
                <a:cs typeface="FreeSans"/>
              </a:defRPr>
            </a:lvl6pPr>
            <a:lvl7pPr>
              <a:defRPr sz="3800">
                <a:latin typeface="FreeSans"/>
                <a:ea typeface="FreeSans"/>
                <a:cs typeface="FreeSans"/>
              </a:defRPr>
            </a:lvl7pPr>
            <a:lvl8pPr>
              <a:defRPr sz="3800">
                <a:latin typeface="FreeSans"/>
                <a:ea typeface="FreeSans"/>
                <a:cs typeface="FreeSans"/>
              </a:defRPr>
            </a:lvl8pPr>
            <a:lvl9pPr>
              <a:defRPr sz="3800"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FF0000"/>
                </a:solidFill>
              </a:rPr>
              <a:t>M</a:t>
            </a:r>
            <a:r>
              <a:t>ethods - Notations</a:t>
            </a:r>
          </a:p>
        </p:txBody>
      </p:sp>
      <p:pic>
        <p:nvPicPr>
          <p:cNvPr id="396450690" name="Image 847376570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5883806" y="3338605"/>
            <a:ext cx="830064" cy="553374"/>
          </a:xfrm>
          <a:prstGeom prst="rect">
            <a:avLst/>
          </a:prstGeom>
        </p:spPr>
      </p:pic>
      <p:pic>
        <p:nvPicPr>
          <p:cNvPr id="1481001942" name="Image 1384317237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438272" y="3432231"/>
            <a:ext cx="640749" cy="640749"/>
          </a:xfrm>
          <a:prstGeom prst="rect">
            <a:avLst/>
          </a:prstGeom>
        </p:spPr>
      </p:pic>
      <p:sp>
        <p:nvSpPr>
          <p:cNvPr id="933366699" name="ZoneTexte 179547765"/>
          <p:cNvSpPr txBox="1"/>
          <p:nvPr/>
        </p:nvSpPr>
        <p:spPr bwMode="auto">
          <a:xfrm>
            <a:off x="2631300" y="2551230"/>
            <a:ext cx="2693553" cy="3661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>
                <a:latin typeface="FreeSans"/>
                <a:ea typeface="FreeSans"/>
                <a:cs typeface="FreeSans"/>
              </a:rPr>
              <a:t>Normal estimation</a:t>
            </a:r>
            <a:endParaRPr>
              <a:latin typeface="FreeSans"/>
              <a:cs typeface="FreeSans"/>
            </a:endParaRPr>
          </a:p>
        </p:txBody>
      </p:sp>
      <p:sp>
        <p:nvSpPr>
          <p:cNvPr id="2126669819" name="ZoneTexte 1677942870"/>
          <p:cNvSpPr txBox="1"/>
          <p:nvPr/>
        </p:nvSpPr>
        <p:spPr bwMode="auto">
          <a:xfrm>
            <a:off x="7150587" y="3429000"/>
            <a:ext cx="4395424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>
                <a:latin typeface="FreeSans"/>
                <a:ea typeface="FreeSans"/>
                <a:cs typeface="FreeSans"/>
              </a:rPr>
              <a:t>Weingarten map estimation</a:t>
            </a:r>
            <a:endParaRPr/>
          </a:p>
          <a:p>
            <a:pPr algn="l">
              <a:defRPr/>
            </a:pPr>
            <a:r>
              <a:rPr>
                <a:latin typeface="FreeSans"/>
                <a:ea typeface="FreeSans"/>
                <a:cs typeface="FreeSans"/>
              </a:rPr>
              <a:t>(principal curvature values and directions)</a:t>
            </a:r>
            <a:endParaRPr>
              <a:latin typeface="FreeSans"/>
              <a:cs typeface="FreeSans"/>
            </a:endParaRPr>
          </a:p>
        </p:txBody>
      </p:sp>
      <p:sp>
        <p:nvSpPr>
          <p:cNvPr id="649979005" name="ZoneTexte 1240678914"/>
          <p:cNvSpPr txBox="1"/>
          <p:nvPr/>
        </p:nvSpPr>
        <p:spPr bwMode="auto">
          <a:xfrm>
            <a:off x="7150587" y="2551230"/>
            <a:ext cx="3170416" cy="3661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>
                <a:latin typeface="FreeSans"/>
                <a:ea typeface="FreeSans"/>
                <a:cs typeface="FreeSans"/>
              </a:rPr>
              <a:t>Tangent frame estimation</a:t>
            </a:r>
            <a:endParaRPr>
              <a:latin typeface="FreeSans"/>
              <a:cs typeface="FreeSans"/>
            </a:endParaRPr>
          </a:p>
        </p:txBody>
      </p:sp>
      <p:sp>
        <p:nvSpPr>
          <p:cNvPr id="146569190" name="ZoneTexte 119144681"/>
          <p:cNvSpPr txBox="1"/>
          <p:nvPr/>
        </p:nvSpPr>
        <p:spPr bwMode="auto">
          <a:xfrm>
            <a:off x="2631300" y="3569547"/>
            <a:ext cx="2952810" cy="3661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>
                <a:latin typeface="FreeSans"/>
                <a:ea typeface="FreeSans"/>
                <a:cs typeface="FreeSans"/>
              </a:rPr>
              <a:t>Mean curvature estimation</a:t>
            </a:r>
            <a:endParaRPr/>
          </a:p>
        </p:txBody>
      </p:sp>
      <p:pic>
        <p:nvPicPr>
          <p:cNvPr id="1375380533" name="Image 1154997837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5997879" y="2399348"/>
            <a:ext cx="590549" cy="657225"/>
          </a:xfrm>
          <a:prstGeom prst="rect">
            <a:avLst/>
          </a:prstGeom>
        </p:spPr>
      </p:pic>
      <p:pic>
        <p:nvPicPr>
          <p:cNvPr id="1200557319" name="Image 597185494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1290996" y="2395413"/>
            <a:ext cx="923924" cy="7810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739309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A90018B-541A-8B9D-070E-837646E887B9}" type="datetime1">
              <a:rPr lang="fr-FR"/>
              <a:t>08/05/2026</a:t>
            </a:fld>
            <a:endParaRPr/>
          </a:p>
        </p:txBody>
      </p:sp>
      <p:sp>
        <p:nvSpPr>
          <p:cNvPr id="68057343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36E87ED-CFAA-E4A8-1E7B-AF0408DE1D67}" type="slidenum">
              <a:rPr lang="fr-FR">
                <a:latin typeface="FreeSans"/>
                <a:ea typeface="FreeSans"/>
                <a:cs typeface="FreeSans"/>
              </a:rPr>
              <a:t>6</a:t>
            </a:fld>
            <a:endParaRPr/>
          </a:p>
        </p:txBody>
      </p:sp>
      <p:sp>
        <p:nvSpPr>
          <p:cNvPr id="137959739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183357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marL="0" indent="0" algn="ctr">
              <a:buFont typeface="Arial"/>
              <a:buNone/>
              <a:defRPr/>
            </a:pPr>
            <a:r>
              <a:rPr lang="fr-FR" sz="3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Survey on </a:t>
            </a:r>
            <a:r>
              <a:rPr lang="fr-FR" sz="3600" b="0" i="0" u="none" strike="noStrike" cap="none" spc="0">
                <a:solidFill>
                  <a:srgbClr val="00B0F0"/>
                </a:solidFill>
                <a:latin typeface="FreeSans"/>
                <a:ea typeface="FreeSans"/>
                <a:cs typeface="FreeSans"/>
              </a:rPr>
              <a:t>differential </a:t>
            </a:r>
            <a:r>
              <a:rPr lang="fr-FR" sz="3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estimators for </a:t>
            </a:r>
            <a:r>
              <a:rPr lang="fr-FR" sz="3600" b="0" i="0" u="none" strike="noStrike" cap="none" spc="0">
                <a:solidFill>
                  <a:srgbClr val="00B0F0"/>
                </a:solidFill>
                <a:latin typeface="FreeSans"/>
                <a:ea typeface="FreeSans"/>
                <a:cs typeface="FreeSans"/>
              </a:rPr>
              <a:t>3d point clouds</a:t>
            </a:r>
            <a:endParaRPr sz="3600">
              <a:solidFill>
                <a:schemeClr val="tx1"/>
              </a:solidFill>
            </a:endParaRPr>
          </a:p>
        </p:txBody>
      </p:sp>
      <p:sp>
        <p:nvSpPr>
          <p:cNvPr id="2040426065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C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ontext</a:t>
            </a:r>
            <a:endParaRPr sz="3800"/>
          </a:p>
        </p:txBody>
      </p:sp>
      <p:sp>
        <p:nvSpPr>
          <p:cNvPr id="421706937" name="Rectangle 1186897609"/>
          <p:cNvSpPr/>
          <p:nvPr/>
        </p:nvSpPr>
        <p:spPr bwMode="auto">
          <a:xfrm>
            <a:off x="8021059" y="3326932"/>
            <a:ext cx="2967239" cy="804533"/>
          </a:xfrm>
          <a:prstGeom prst="rect">
            <a:avLst/>
          </a:prstGeom>
          <a:noFill/>
          <a:ln w="38100" cap="flat" cmpd="sng" algn="ctr">
            <a:solidFill>
              <a:schemeClr val="tx1">
                <a:lumMod val="74901"/>
                <a:lumOff val="25099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80276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D69F09B-5F39-EA23-67EC-969AD9707F1B}" type="datetime1">
              <a:rPr lang="fr-FR"/>
              <a:t>08/05/2026</a:t>
            </a:fld>
            <a:endParaRPr/>
          </a:p>
        </p:txBody>
      </p:sp>
      <p:sp>
        <p:nvSpPr>
          <p:cNvPr id="141072248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285110A-30C2-3E7B-EFDD-57A060ECA02B}" type="slidenum">
              <a:rPr lang="fr-FR">
                <a:latin typeface="FreeSans"/>
                <a:ea typeface="FreeSans"/>
                <a:cs typeface="FreeSans"/>
              </a:rPr>
              <a:t>60</a:t>
            </a:fld>
            <a:endParaRPr/>
          </a:p>
        </p:txBody>
      </p:sp>
      <p:sp>
        <p:nvSpPr>
          <p:cNvPr id="71987274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88500556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defRPr/>
            </a:pPr>
            <a:r>
              <a:rPr>
                <a:solidFill>
                  <a:schemeClr val="tx1"/>
                </a:solidFill>
              </a:rPr>
              <a:t>In the following sections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9864710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0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</a:t>
            </a:r>
            <a:r>
              <a:t> 2D example settings</a:t>
            </a:r>
          </a:p>
        </p:txBody>
      </p:sp>
      <p:pic>
        <p:nvPicPr>
          <p:cNvPr id="144518008" name="Image 1481368061"/>
          <p:cNvPicPr>
            <a:picLocks noChangeAspect="1"/>
          </p:cNvPicPr>
          <p:nvPr/>
        </p:nvPicPr>
        <p:blipFill rotWithShape="1">
          <a:blip r:embed="rId3"/>
          <a:srcRect l="26721" r="22926" b="10176"/>
          <a:stretch/>
        </p:blipFill>
        <p:spPr bwMode="auto">
          <a:xfrm>
            <a:off x="6686103" y="2113210"/>
            <a:ext cx="4287133" cy="39827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01258642" name="Image 1949769753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981072" y="9522"/>
            <a:ext cx="11210923" cy="6838948"/>
          </a:xfrm>
          <a:prstGeom prst="rect">
            <a:avLst/>
          </a:prstGeom>
        </p:spPr>
      </p:pic>
      <p:sp>
        <p:nvSpPr>
          <p:cNvPr id="150950234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CFED84A-21E6-23D8-E403-3A5EA94AD6A8}" type="datetime1">
              <a:rPr lang="fr-FR"/>
              <a:t>08/05/2026</a:t>
            </a:fld>
            <a:endParaRPr/>
          </a:p>
        </p:txBody>
      </p:sp>
      <p:sp>
        <p:nvSpPr>
          <p:cNvPr id="165385674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47C8325-7542-B72F-D4D1-E2C7E50D8C6A}" type="slidenum">
              <a:rPr lang="fr-FR">
                <a:latin typeface="FreeSans"/>
                <a:ea typeface="FreeSans"/>
                <a:cs typeface="FreeSans"/>
              </a:rPr>
              <a:t>61</a:t>
            </a:fld>
            <a:endParaRPr/>
          </a:p>
        </p:txBody>
      </p:sp>
      <p:sp>
        <p:nvSpPr>
          <p:cNvPr id="22437197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8689857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defRPr/>
            </a:pPr>
            <a:r>
              <a:rPr>
                <a:solidFill>
                  <a:schemeClr val="tx1"/>
                </a:solidFill>
              </a:rPr>
              <a:t>In the following sections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166321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19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F000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</a:t>
            </a:r>
            <a:r>
              <a:t> 3D example settings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2731829" name="Image 66449011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0" y="1836437"/>
            <a:ext cx="12191999" cy="3777448"/>
          </a:xfrm>
          <a:prstGeom prst="rect">
            <a:avLst/>
          </a:prstGeom>
        </p:spPr>
      </p:pic>
      <p:sp>
        <p:nvSpPr>
          <p:cNvPr id="1613450819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0" y="100337"/>
            <a:ext cx="12191996" cy="839170"/>
          </a:xfrm>
        </p:spPr>
        <p:txBody>
          <a:bodyPr/>
          <a:lstStyle>
            <a:lvl1pPr algn="ctr">
              <a:defRPr sz="3800">
                <a:latin typeface="FreeSans"/>
                <a:ea typeface="FreeSans"/>
                <a:cs typeface="FreeSans"/>
              </a:defRPr>
            </a:lvl1pPr>
            <a:lvl2pPr>
              <a:defRPr sz="3800">
                <a:latin typeface="FreeSans"/>
                <a:ea typeface="FreeSans"/>
                <a:cs typeface="FreeSans"/>
              </a:defRPr>
            </a:lvl2pPr>
            <a:lvl3pPr>
              <a:defRPr sz="3800">
                <a:latin typeface="FreeSans"/>
                <a:ea typeface="FreeSans"/>
                <a:cs typeface="FreeSans"/>
              </a:defRPr>
            </a:lvl3pPr>
            <a:lvl4pPr>
              <a:defRPr sz="3800">
                <a:latin typeface="FreeSans"/>
                <a:ea typeface="FreeSans"/>
                <a:cs typeface="FreeSans"/>
              </a:defRPr>
            </a:lvl4pPr>
            <a:lvl5pPr>
              <a:defRPr sz="3800">
                <a:latin typeface="FreeSans"/>
                <a:ea typeface="FreeSans"/>
                <a:cs typeface="FreeSans"/>
              </a:defRPr>
            </a:lvl5pPr>
            <a:lvl6pPr>
              <a:defRPr sz="3800">
                <a:latin typeface="FreeSans"/>
                <a:ea typeface="FreeSans"/>
                <a:cs typeface="FreeSans"/>
              </a:defRPr>
            </a:lvl6pPr>
            <a:lvl7pPr>
              <a:defRPr sz="3800">
                <a:latin typeface="FreeSans"/>
                <a:ea typeface="FreeSans"/>
                <a:cs typeface="FreeSans"/>
              </a:defRPr>
            </a:lvl7pPr>
            <a:lvl8pPr>
              <a:defRPr sz="3800">
                <a:latin typeface="FreeSans"/>
                <a:ea typeface="FreeSans"/>
                <a:cs typeface="FreeSans"/>
              </a:defRPr>
            </a:lvl8pPr>
            <a:lvl9pPr>
              <a:defRPr sz="3800"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FF0000"/>
                </a:solidFill>
              </a:rPr>
              <a:t>M</a:t>
            </a:r>
            <a:r>
              <a:t>ethods - Overview</a:t>
            </a:r>
          </a:p>
        </p:txBody>
      </p:sp>
      <p:sp>
        <p:nvSpPr>
          <p:cNvPr id="996620726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66672" y="6451596"/>
            <a:ext cx="2743200" cy="365121"/>
          </a:xfr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CA81FC0-B975-89C5-D76C-C80F8553F905}" type="datetime1">
              <a:rPr lang="fr-FR"/>
              <a:t>08/05/2026</a:t>
            </a:fld>
            <a:endParaRPr/>
          </a:p>
        </p:txBody>
      </p:sp>
      <p:sp>
        <p:nvSpPr>
          <p:cNvPr id="202207701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9669" y="6451596"/>
            <a:ext cx="3267072" cy="365121"/>
          </a:xfrm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ACBACDD-FAA3-158B-B3ED-94F00E38A2B1}" type="slidenum">
              <a:rPr lang="fr-FR">
                <a:latin typeface="FreeSans"/>
                <a:ea typeface="FreeSans"/>
                <a:cs typeface="FreeSans"/>
              </a:rPr>
              <a:t>62</a:t>
            </a:fld>
            <a:endParaRPr/>
          </a:p>
        </p:txBody>
      </p:sp>
      <p:sp>
        <p:nvSpPr>
          <p:cNvPr id="1257081473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597" y="6451596"/>
            <a:ext cx="4114800" cy="365121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645751572" name="ZoneTexte 925248763"/>
          <p:cNvSpPr txBox="1"/>
          <p:nvPr/>
        </p:nvSpPr>
        <p:spPr bwMode="auto">
          <a:xfrm>
            <a:off x="2101675" y="1966741"/>
            <a:ext cx="6117498" cy="427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200">
                <a:latin typeface="FreeSans"/>
                <a:ea typeface="FreeSans"/>
                <a:cs typeface="FreeSans"/>
              </a:rPr>
              <a:t>Direct point-based approaches</a:t>
            </a:r>
            <a:endParaRPr sz="2200">
              <a:latin typeface="FreeSans"/>
              <a:cs typeface="FreeSans"/>
            </a:endParaRPr>
          </a:p>
        </p:txBody>
      </p:sp>
      <p:sp>
        <p:nvSpPr>
          <p:cNvPr id="2087639546" name="ZoneTexte 1956276851"/>
          <p:cNvSpPr txBox="1"/>
          <p:nvPr/>
        </p:nvSpPr>
        <p:spPr bwMode="auto">
          <a:xfrm>
            <a:off x="1285024" y="3109740"/>
            <a:ext cx="8705252" cy="427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200">
                <a:latin typeface="FreeSans"/>
                <a:ea typeface="FreeSans"/>
                <a:cs typeface="FreeSans"/>
              </a:rPr>
              <a:t>Local surface models</a:t>
            </a:r>
            <a:endParaRPr sz="2200">
              <a:latin typeface="FreeSans"/>
              <a:cs typeface="FreeSans"/>
            </a:endParaRPr>
          </a:p>
        </p:txBody>
      </p:sp>
      <p:sp>
        <p:nvSpPr>
          <p:cNvPr id="2144581634" name="ZoneTexte 1151566889"/>
          <p:cNvSpPr txBox="1"/>
          <p:nvPr/>
        </p:nvSpPr>
        <p:spPr bwMode="auto">
          <a:xfrm>
            <a:off x="4144451" y="4240039"/>
            <a:ext cx="6600162" cy="427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200">
                <a:latin typeface="FreeSans"/>
                <a:ea typeface="FreeSans"/>
                <a:cs typeface="FreeSans"/>
              </a:rPr>
              <a:t>Measure theory approaches</a:t>
            </a:r>
            <a:endParaRPr sz="2200">
              <a:latin typeface="FreeSans"/>
              <a:cs typeface="FreeSans"/>
            </a:endParaRPr>
          </a:p>
        </p:txBody>
      </p:sp>
      <p:sp>
        <p:nvSpPr>
          <p:cNvPr id="1853915326" name="ZoneTexte 619815589"/>
          <p:cNvSpPr txBox="1"/>
          <p:nvPr/>
        </p:nvSpPr>
        <p:spPr bwMode="auto">
          <a:xfrm>
            <a:off x="981888" y="5218992"/>
            <a:ext cx="693222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1987</a:t>
            </a:r>
          </a:p>
        </p:txBody>
      </p:sp>
      <p:sp>
        <p:nvSpPr>
          <p:cNvPr id="1907704841" name="ZoneTexte 2133263139"/>
          <p:cNvSpPr txBox="1"/>
          <p:nvPr/>
        </p:nvSpPr>
        <p:spPr bwMode="auto">
          <a:xfrm>
            <a:off x="1755063" y="5218992"/>
            <a:ext cx="695021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1990</a:t>
            </a:r>
          </a:p>
        </p:txBody>
      </p:sp>
      <p:sp>
        <p:nvSpPr>
          <p:cNvPr id="969934590" name="ZoneTexte 948051710"/>
          <p:cNvSpPr txBox="1"/>
          <p:nvPr/>
        </p:nvSpPr>
        <p:spPr bwMode="auto">
          <a:xfrm>
            <a:off x="3797658" y="5218992"/>
            <a:ext cx="695381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1998</a:t>
            </a:r>
          </a:p>
        </p:txBody>
      </p:sp>
      <p:sp>
        <p:nvSpPr>
          <p:cNvPr id="697382647" name="ZoneTexte 1297040312"/>
          <p:cNvSpPr txBox="1"/>
          <p:nvPr/>
        </p:nvSpPr>
        <p:spPr bwMode="auto">
          <a:xfrm>
            <a:off x="7871843" y="5218992"/>
            <a:ext cx="695741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2014</a:t>
            </a:r>
          </a:p>
        </p:txBody>
      </p:sp>
      <p:sp>
        <p:nvSpPr>
          <p:cNvPr id="897973185" name="ZoneTexte 73366258"/>
          <p:cNvSpPr txBox="1"/>
          <p:nvPr/>
        </p:nvSpPr>
        <p:spPr bwMode="auto">
          <a:xfrm>
            <a:off x="9642767" y="5218992"/>
            <a:ext cx="696101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2021</a:t>
            </a:r>
          </a:p>
        </p:txBody>
      </p:sp>
      <p:sp>
        <p:nvSpPr>
          <p:cNvPr id="2018941749" name="ZoneTexte 1935496599"/>
          <p:cNvSpPr txBox="1"/>
          <p:nvPr/>
        </p:nvSpPr>
        <p:spPr bwMode="auto">
          <a:xfrm>
            <a:off x="10396923" y="5218992"/>
            <a:ext cx="696461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2024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33934733" name="Image 182384013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0" y="2700999"/>
            <a:ext cx="12191999" cy="3777448"/>
          </a:xfrm>
          <a:prstGeom prst="rect">
            <a:avLst/>
          </a:prstGeom>
        </p:spPr>
      </p:pic>
      <p:sp>
        <p:nvSpPr>
          <p:cNvPr id="20353794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0B19C256-1F94-D16D-9587-7D44D373B61C}" type="datetime1">
              <a:rPr lang="fr-FR"/>
              <a:t>08/05/2026</a:t>
            </a:fld>
            <a:endParaRPr/>
          </a:p>
        </p:txBody>
      </p:sp>
      <p:sp>
        <p:nvSpPr>
          <p:cNvPr id="3245258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DE684F12-2E20-18C9-C3B7-4E57056241C2}" type="slidenum">
              <a:rPr lang="fr-FR">
                <a:latin typeface="FreeSans"/>
                <a:ea typeface="FreeSans"/>
                <a:cs typeface="FreeSans"/>
              </a:rPr>
              <a:t>63</a:t>
            </a:fld>
            <a:endParaRPr/>
          </a:p>
        </p:txBody>
      </p:sp>
      <p:sp>
        <p:nvSpPr>
          <p:cNvPr id="97723178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723475541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2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FF0000"/>
                </a:solidFill>
              </a:rPr>
              <a:t>M</a:t>
            </a:r>
            <a:r>
              <a:t>ethods – Display convention</a:t>
            </a:r>
          </a:p>
        </p:txBody>
      </p:sp>
      <p:sp>
        <p:nvSpPr>
          <p:cNvPr id="595319729" name="ZoneTexte 1577574376"/>
          <p:cNvSpPr txBox="1"/>
          <p:nvPr/>
        </p:nvSpPr>
        <p:spPr bwMode="auto">
          <a:xfrm>
            <a:off x="1769682" y="6268035"/>
            <a:ext cx="69826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C4C4C4"/>
                </a:solidFill>
              </a:rPr>
              <a:t>year</a:t>
            </a:r>
            <a:endParaRPr/>
          </a:p>
        </p:txBody>
      </p:sp>
      <p:sp>
        <p:nvSpPr>
          <p:cNvPr id="1557835403" name="ZoneTexte 831644736"/>
          <p:cNvSpPr txBox="1"/>
          <p:nvPr/>
        </p:nvSpPr>
        <p:spPr bwMode="auto">
          <a:xfrm>
            <a:off x="2762244" y="6268035"/>
            <a:ext cx="69610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fr-FR" sz="1800" b="0" i="0" u="none" strike="noStrike" cap="none" spc="0">
                <a:solidFill>
                  <a:srgbClr val="C4C4C4"/>
                </a:solidFill>
                <a:latin typeface="Arial"/>
                <a:ea typeface="Arial"/>
                <a:cs typeface="Arial"/>
              </a:rPr>
              <a:t>year</a:t>
            </a:r>
            <a:endParaRPr sz="1800"/>
          </a:p>
        </p:txBody>
      </p:sp>
      <p:sp>
        <p:nvSpPr>
          <p:cNvPr id="1462552675" name="ZoneTexte 1034101513"/>
          <p:cNvSpPr txBox="1"/>
          <p:nvPr/>
        </p:nvSpPr>
        <p:spPr bwMode="auto">
          <a:xfrm>
            <a:off x="7853148" y="6268035"/>
            <a:ext cx="69790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C4C4C4"/>
                </a:solidFill>
              </a:rPr>
              <a:t>year</a:t>
            </a:r>
            <a:endParaRPr/>
          </a:p>
        </p:txBody>
      </p:sp>
      <p:sp>
        <p:nvSpPr>
          <p:cNvPr id="100475467" name="ZoneTexte 407232312"/>
          <p:cNvSpPr txBox="1"/>
          <p:nvPr/>
        </p:nvSpPr>
        <p:spPr bwMode="auto">
          <a:xfrm>
            <a:off x="6095997" y="6268034"/>
            <a:ext cx="699338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5C5C5C"/>
                </a:solidFill>
              </a:rPr>
              <a:t>year</a:t>
            </a:r>
            <a:endParaRPr/>
          </a:p>
        </p:txBody>
      </p:sp>
      <p:sp>
        <p:nvSpPr>
          <p:cNvPr id="2062085472" name="ZoneTexte 1306602861"/>
          <p:cNvSpPr txBox="1"/>
          <p:nvPr/>
        </p:nvSpPr>
        <p:spPr bwMode="auto">
          <a:xfrm>
            <a:off x="3625551" y="4406661"/>
            <a:ext cx="2745729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>
                <a:solidFill>
                  <a:srgbClr val="5C5C5C"/>
                </a:solidFill>
              </a:rPr>
              <a:t>Method1</a:t>
            </a:r>
            <a:endParaRPr/>
          </a:p>
          <a:p>
            <a:pPr algn="r">
              <a:defRPr/>
            </a:pPr>
            <a:r>
              <a:rPr>
                <a:solidFill>
                  <a:srgbClr val="5C5C5C"/>
                </a:solidFill>
              </a:rPr>
              <a:t>[REF]</a:t>
            </a:r>
            <a:endParaRPr/>
          </a:p>
        </p:txBody>
      </p:sp>
      <p:sp>
        <p:nvSpPr>
          <p:cNvPr id="1785546273" name="ZoneTexte 22961760"/>
          <p:cNvSpPr txBox="1"/>
          <p:nvPr/>
        </p:nvSpPr>
        <p:spPr bwMode="auto">
          <a:xfrm>
            <a:off x="6495268" y="4406661"/>
            <a:ext cx="2979306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5C5C5C"/>
                </a:solidFill>
              </a:rPr>
              <a:t>Method2</a:t>
            </a:r>
            <a:endParaRPr/>
          </a:p>
          <a:p>
            <a:pPr>
              <a:defRPr/>
            </a:pPr>
            <a:r>
              <a:rPr lang="fr-FR" sz="1800" b="0" i="0" u="none" strike="noStrike" cap="none" spc="0">
                <a:solidFill>
                  <a:srgbClr val="5C5C5C"/>
                </a:solidFill>
                <a:latin typeface="Arial"/>
                <a:ea typeface="Arial"/>
                <a:cs typeface="Arial"/>
              </a:rPr>
              <a:t>[REF]</a:t>
            </a:r>
            <a:endParaRPr>
              <a:solidFill>
                <a:srgbClr val="5C5C5C"/>
              </a:solidFill>
            </a:endParaRPr>
          </a:p>
        </p:txBody>
      </p:sp>
      <p:sp>
        <p:nvSpPr>
          <p:cNvPr id="266640668" name="ZoneTexte 230202501"/>
          <p:cNvSpPr txBox="1"/>
          <p:nvPr/>
        </p:nvSpPr>
        <p:spPr bwMode="auto">
          <a:xfrm>
            <a:off x="4251169" y="2748642"/>
            <a:ext cx="4387553" cy="54899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3000">
                <a:latin typeface="FreeSans"/>
                <a:ea typeface="FreeSans"/>
                <a:cs typeface="FreeSans"/>
              </a:rPr>
              <a:t>Methods presented today</a:t>
            </a:r>
            <a:endParaRPr sz="3000">
              <a:latin typeface="FreeSans"/>
              <a:cs typeface="FreeSans"/>
            </a:endParaRPr>
          </a:p>
        </p:txBody>
      </p:sp>
      <p:sp>
        <p:nvSpPr>
          <p:cNvPr id="309833074" name="ZoneTexte 177503477"/>
          <p:cNvSpPr txBox="1"/>
          <p:nvPr/>
        </p:nvSpPr>
        <p:spPr bwMode="auto">
          <a:xfrm>
            <a:off x="8884098" y="4494472"/>
            <a:ext cx="3035151" cy="94523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800">
                <a:solidFill>
                  <a:srgbClr val="C4C4C4"/>
                </a:solidFill>
                <a:latin typeface="FreeSans"/>
                <a:ea typeface="FreeSans"/>
                <a:cs typeface="FreeSans"/>
              </a:rPr>
              <a:t>Methods in the </a:t>
            </a:r>
            <a:endParaRPr/>
          </a:p>
          <a:p>
            <a:pPr>
              <a:defRPr/>
            </a:pPr>
            <a:r>
              <a:rPr sz="2800">
                <a:solidFill>
                  <a:srgbClr val="C4C4C4"/>
                </a:solidFill>
                <a:latin typeface="FreeSans"/>
                <a:ea typeface="FreeSans"/>
                <a:cs typeface="FreeSans"/>
              </a:rPr>
              <a:t>survey/benchmark</a:t>
            </a:r>
            <a:endParaRPr sz="2800">
              <a:solidFill>
                <a:srgbClr val="C4C4C4"/>
              </a:solidFill>
              <a:latin typeface="FreeSans"/>
              <a:cs typeface="Free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26580759" name="Image 38507655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0" y="2700999"/>
            <a:ext cx="12191999" cy="3777448"/>
          </a:xfrm>
          <a:prstGeom prst="rect">
            <a:avLst/>
          </a:prstGeom>
        </p:spPr>
      </p:pic>
      <p:sp>
        <p:nvSpPr>
          <p:cNvPr id="36560533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5766B41-70D9-F3F0-BEB9-C8C6CD2C35FB}" type="datetime1">
              <a:rPr lang="fr-FR"/>
              <a:t>08/05/2026</a:t>
            </a:fld>
            <a:endParaRPr/>
          </a:p>
        </p:txBody>
      </p:sp>
      <p:sp>
        <p:nvSpPr>
          <p:cNvPr id="140139215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0ABC2E4E-7B56-4D0F-A55E-135D416711FD}" type="slidenum">
              <a:rPr lang="fr-FR">
                <a:latin typeface="FreeSans"/>
                <a:ea typeface="FreeSans"/>
                <a:cs typeface="FreeSans"/>
              </a:rPr>
              <a:t>64</a:t>
            </a:fld>
            <a:endParaRPr/>
          </a:p>
        </p:txBody>
      </p:sp>
      <p:sp>
        <p:nvSpPr>
          <p:cNvPr id="193591947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605995026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t>Statistical approaches</a:t>
            </a:r>
          </a:p>
          <a:p>
            <a:pPr lvl="1">
              <a:defRPr/>
            </a:pPr>
            <a:r>
              <a:t>Averages</a:t>
            </a:r>
          </a:p>
          <a:p>
            <a:pPr lvl="1">
              <a:defRPr/>
            </a:pPr>
            <a:r>
              <a:t>Covariance matrices</a:t>
            </a:r>
          </a:p>
        </p:txBody>
      </p:sp>
      <p:sp>
        <p:nvSpPr>
          <p:cNvPr id="241806874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2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92D050"/>
                </a:solidFill>
              </a:rPr>
              <a:t>M</a:t>
            </a:r>
            <a:r>
              <a:t>ethods – Direct Point-Based Approaches</a:t>
            </a:r>
          </a:p>
        </p:txBody>
      </p:sp>
      <p:sp>
        <p:nvSpPr>
          <p:cNvPr id="2007022891" name="ZoneTexte 1593092703"/>
          <p:cNvSpPr txBox="1"/>
          <p:nvPr/>
        </p:nvSpPr>
        <p:spPr bwMode="auto">
          <a:xfrm>
            <a:off x="1769682" y="6268035"/>
            <a:ext cx="694659" cy="36611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C4C4C4"/>
                </a:solidFill>
              </a:rPr>
              <a:t>1990</a:t>
            </a:r>
            <a:endParaRPr/>
          </a:p>
        </p:txBody>
      </p:sp>
      <p:sp>
        <p:nvSpPr>
          <p:cNvPr id="2133653295" name="ZoneTexte 393390765"/>
          <p:cNvSpPr txBox="1"/>
          <p:nvPr/>
        </p:nvSpPr>
        <p:spPr bwMode="auto">
          <a:xfrm>
            <a:off x="2762244" y="6268035"/>
            <a:ext cx="695020" cy="36611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C4C4C4"/>
                </a:solidFill>
              </a:rPr>
              <a:t>1994</a:t>
            </a:r>
            <a:endParaRPr/>
          </a:p>
        </p:txBody>
      </p:sp>
      <p:sp>
        <p:nvSpPr>
          <p:cNvPr id="1772458512" name="ZoneTexte 65672154"/>
          <p:cNvSpPr txBox="1"/>
          <p:nvPr/>
        </p:nvSpPr>
        <p:spPr bwMode="auto">
          <a:xfrm>
            <a:off x="7853149" y="6268035"/>
            <a:ext cx="696100" cy="36611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C4C4C4"/>
                </a:solidFill>
              </a:rPr>
              <a:t>2014</a:t>
            </a:r>
            <a:endParaRPr/>
          </a:p>
        </p:txBody>
      </p:sp>
      <p:sp>
        <p:nvSpPr>
          <p:cNvPr id="80673140" name="ZoneTexte 2117351711"/>
          <p:cNvSpPr txBox="1"/>
          <p:nvPr/>
        </p:nvSpPr>
        <p:spPr bwMode="auto">
          <a:xfrm>
            <a:off x="6095997" y="6268034"/>
            <a:ext cx="697898" cy="36611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5C5C5C"/>
                </a:solidFill>
              </a:rPr>
              <a:t>2007</a:t>
            </a:r>
            <a:endParaRPr/>
          </a:p>
        </p:txBody>
      </p:sp>
      <p:sp>
        <p:nvSpPr>
          <p:cNvPr id="600729986" name="ZoneTexte 233099044"/>
          <p:cNvSpPr txBox="1"/>
          <p:nvPr/>
        </p:nvSpPr>
        <p:spPr bwMode="auto">
          <a:xfrm>
            <a:off x="3625551" y="4406661"/>
            <a:ext cx="2739968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>
                <a:solidFill>
                  <a:srgbClr val="5C5C5C"/>
                </a:solidFill>
              </a:rPr>
              <a:t>Mean</a:t>
            </a:r>
            <a:endParaRPr/>
          </a:p>
          <a:p>
            <a:pPr algn="r">
              <a:defRPr/>
            </a:pPr>
            <a:r>
              <a:rPr>
                <a:solidFill>
                  <a:srgbClr val="5C5C5C"/>
                </a:solidFill>
              </a:rPr>
              <a:t>[PWY*07]</a:t>
            </a:r>
            <a:endParaRPr/>
          </a:p>
        </p:txBody>
      </p:sp>
      <p:sp>
        <p:nvSpPr>
          <p:cNvPr id="1639595464" name="ZoneTexte 2025434553"/>
          <p:cNvSpPr txBox="1"/>
          <p:nvPr/>
        </p:nvSpPr>
        <p:spPr bwMode="auto">
          <a:xfrm>
            <a:off x="6495269" y="4406661"/>
            <a:ext cx="2974266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5C5C5C"/>
                </a:solidFill>
              </a:rPr>
              <a:t>ShapeOperator </a:t>
            </a:r>
            <a:endParaRPr/>
          </a:p>
          <a:p>
            <a:pPr>
              <a:defRPr/>
            </a:pPr>
            <a:r>
              <a:rPr lang="fr-FR" sz="1800" b="0" i="0" u="none" strike="noStrike" cap="none" spc="0">
                <a:solidFill>
                  <a:srgbClr val="5C5C5C"/>
                </a:solidFill>
                <a:latin typeface="Arial"/>
                <a:ea typeface="Arial"/>
                <a:cs typeface="Arial"/>
              </a:rPr>
              <a:t>[KSNS07]</a:t>
            </a:r>
            <a:endParaRPr>
              <a:solidFill>
                <a:srgbClr val="5C5C5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7699211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6070D0B9-9C8B-CF95-EFB1-61BE003305D4}" type="datetime1">
              <a:rPr lang="fr-FR"/>
              <a:t>08/05/2026</a:t>
            </a:fld>
            <a:endParaRPr/>
          </a:p>
        </p:txBody>
      </p:sp>
      <p:sp>
        <p:nvSpPr>
          <p:cNvPr id="179415350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433F83D-03DC-6729-B5BB-3D6DDE1E34DC}" type="slidenum">
              <a:rPr lang="fr-FR">
                <a:latin typeface="FreeSans"/>
                <a:ea typeface="FreeSans"/>
                <a:cs typeface="FreeSans"/>
              </a:rPr>
              <a:t>65</a:t>
            </a:fld>
            <a:endParaRPr/>
          </a:p>
        </p:txBody>
      </p:sp>
      <p:sp>
        <p:nvSpPr>
          <p:cNvPr id="2064934894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419495804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defRPr/>
            </a:pPr>
            <a:r>
              <a:t>The barycenter is linked to the mean curvature [PWY*07]</a:t>
            </a:r>
          </a:p>
        </p:txBody>
      </p:sp>
      <p:sp>
        <p:nvSpPr>
          <p:cNvPr id="331481800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92D050"/>
                </a:solidFill>
              </a:rPr>
              <a:t>M</a:t>
            </a:r>
            <a:r>
              <a:t>ethods – Mean</a:t>
            </a:r>
          </a:p>
        </p:txBody>
      </p:sp>
      <p:pic>
        <p:nvPicPr>
          <p:cNvPr id="492477763" name="Image 271087929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615652" y="2460593"/>
            <a:ext cx="2796001" cy="895347"/>
          </a:xfrm>
          <a:prstGeom prst="rect">
            <a:avLst/>
          </a:prstGeom>
        </p:spPr>
      </p:pic>
      <p:pic>
        <p:nvPicPr>
          <p:cNvPr id="955263637" name="Image 260886045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4572423" y="996633"/>
            <a:ext cx="8514489" cy="44182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57554365" name="Image 319742542"/>
          <p:cNvPicPr>
            <a:picLocks noChangeAspect="1"/>
          </p:cNvPicPr>
          <p:nvPr/>
        </p:nvPicPr>
        <p:blipFill rotWithShape="1">
          <a:blip r:embed="rId3"/>
          <a:srcRect l="42816"/>
          <a:stretch/>
        </p:blipFill>
        <p:spPr bwMode="auto">
          <a:xfrm>
            <a:off x="5781227" y="7884"/>
            <a:ext cx="6410768" cy="6838948"/>
          </a:xfrm>
          <a:prstGeom prst="rect">
            <a:avLst/>
          </a:prstGeom>
        </p:spPr>
      </p:pic>
      <p:sp>
        <p:nvSpPr>
          <p:cNvPr id="201513370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DA704A2-E703-B151-38EE-033956DE25DD}" type="datetime1">
              <a:rPr lang="fr-FR"/>
              <a:t>08/05/2026</a:t>
            </a:fld>
            <a:endParaRPr/>
          </a:p>
        </p:txBody>
      </p:sp>
      <p:sp>
        <p:nvSpPr>
          <p:cNvPr id="166181303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F39E3BF-0FCD-967B-B298-E91A114F858B}" type="slidenum">
              <a:rPr lang="fr-FR">
                <a:latin typeface="FreeSans"/>
                <a:ea typeface="FreeSans"/>
                <a:cs typeface="FreeSans"/>
              </a:rPr>
              <a:t>66</a:t>
            </a:fld>
            <a:endParaRPr/>
          </a:p>
        </p:txBody>
      </p:sp>
      <p:sp>
        <p:nvSpPr>
          <p:cNvPr id="190377754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799645792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Estimate</a:t>
            </a:r>
            <a:endParaRPr/>
          </a:p>
          <a:p>
            <a:pPr lvl="1"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Mean curvature</a:t>
            </a:r>
            <a:endParaRPr>
              <a:highlight>
                <a:srgbClr val="FFFFFF"/>
              </a:highlight>
            </a:endParaRPr>
          </a:p>
          <a:p>
            <a:pPr>
              <a:defRPr/>
            </a:pPr>
            <a:endParaRPr/>
          </a:p>
        </p:txBody>
      </p:sp>
      <p:sp>
        <p:nvSpPr>
          <p:cNvPr id="1191721784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92D050"/>
                </a:solidFill>
              </a:rPr>
              <a:t>M</a:t>
            </a:r>
            <a:r>
              <a:t>ethods – Mean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563262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46CACDF-DB3C-9A94-A3FE-BA8CB406F5F4}" type="datetime1">
              <a:rPr lang="fr-FR"/>
              <a:t>08/05/2026</a:t>
            </a:fld>
            <a:endParaRPr/>
          </a:p>
        </p:txBody>
      </p:sp>
      <p:sp>
        <p:nvSpPr>
          <p:cNvPr id="76247768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EAF457B-701B-4870-FC1A-B826AE517565}" type="slidenum">
              <a:rPr lang="fr-FR">
                <a:latin typeface="FreeSans"/>
                <a:ea typeface="FreeSans"/>
                <a:cs typeface="FreeSans"/>
              </a:rPr>
              <a:t>67</a:t>
            </a:fld>
            <a:endParaRPr/>
          </a:p>
        </p:txBody>
      </p:sp>
      <p:sp>
        <p:nvSpPr>
          <p:cNvPr id="68693013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93374416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8" y="1520451"/>
            <a:ext cx="5121016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Least-squares regression of the Weingarten Map</a:t>
            </a:r>
            <a:endParaRPr lang="fr-FR"/>
          </a:p>
          <a:p>
            <a:pPr>
              <a:lnSpc>
                <a:spcPct val="114999"/>
              </a:lnSpc>
              <a:defRPr/>
            </a:pPr>
            <a:r>
              <a:rPr lang="en-US" sz="2800" b="0" i="0" u="none" strike="noStrike" cap="none" spc="0">
                <a:latin typeface="FreeSans"/>
                <a:ea typeface="FreeSans"/>
                <a:cs typeface="FreeSans"/>
              </a:rPr>
              <a:t>Maps 2D directions in the tangent plane to 2D normal variations</a:t>
            </a:r>
            <a:endParaRPr lang="en-US" sz="2800" b="0" i="0" u="none" strike="noStrike" cap="none" spc="0">
              <a:latin typeface="Times New Roman"/>
              <a:cs typeface="Times New Roman"/>
            </a:endParaRPr>
          </a:p>
          <a:p>
            <a:pPr marL="0" indent="0">
              <a:lnSpc>
                <a:spcPct val="114999"/>
              </a:lnSpc>
              <a:buFont typeface="Arial"/>
              <a:buNone/>
              <a:defRPr/>
            </a:pPr>
            <a:endParaRPr>
              <a:latin typeface="FreeSans"/>
              <a:ea typeface="FreeSans"/>
              <a:cs typeface="FreeSans"/>
            </a:endParaRPr>
          </a:p>
        </p:txBody>
      </p:sp>
      <p:sp>
        <p:nvSpPr>
          <p:cNvPr id="318583139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92D050"/>
                </a:solidFill>
              </a:rPr>
              <a:t>M</a:t>
            </a:r>
            <a:r>
              <a:t>ethods – ShapeOperator [KSNS07]</a:t>
            </a:r>
          </a:p>
        </p:txBody>
      </p:sp>
      <p:pic>
        <p:nvPicPr>
          <p:cNvPr id="2016872759" name="Image 1718702758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764539" y="1391995"/>
            <a:ext cx="2220300" cy="653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297346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4B5889E-81B3-5968-5ABB-DE5B40DAC5FF}" type="datetime1">
              <a:rPr lang="fr-FR"/>
              <a:t>08/05/2026</a:t>
            </a:fld>
            <a:endParaRPr/>
          </a:p>
        </p:txBody>
      </p:sp>
      <p:sp>
        <p:nvSpPr>
          <p:cNvPr id="93809309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3D1158B-C0C6-FFA9-1BCE-EA17D2F5D6FA}" type="slidenum">
              <a:rPr lang="fr-FR">
                <a:latin typeface="FreeSans"/>
                <a:ea typeface="FreeSans"/>
                <a:cs typeface="FreeSans"/>
              </a:rPr>
              <a:t>68</a:t>
            </a:fld>
            <a:endParaRPr/>
          </a:p>
        </p:txBody>
      </p:sp>
      <p:sp>
        <p:nvSpPr>
          <p:cNvPr id="123577388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435755911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92D050"/>
                </a:solidFill>
              </a:rPr>
              <a:t>M</a:t>
            </a:r>
            <a:r>
              <a:t>ethods – ShapeOperator [KSNS07]</a:t>
            </a:r>
          </a:p>
        </p:txBody>
      </p:sp>
      <p:pic>
        <p:nvPicPr>
          <p:cNvPr id="1956947505" name="Image 96952201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6512582" y="4614494"/>
            <a:ext cx="2533645" cy="1257295"/>
          </a:xfrm>
          <a:prstGeom prst="rect">
            <a:avLst/>
          </a:prstGeom>
        </p:spPr>
      </p:pic>
      <p:sp>
        <p:nvSpPr>
          <p:cNvPr id="1362334692" name="ZoneTexte 939832146"/>
          <p:cNvSpPr txBox="1"/>
          <p:nvPr/>
        </p:nvSpPr>
        <p:spPr bwMode="auto">
          <a:xfrm>
            <a:off x="9212347" y="4835877"/>
            <a:ext cx="2884394" cy="40726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0" algn="l">
              <a:lnSpc>
                <a:spcPct val="114999"/>
              </a:lnSpc>
              <a:defRPr/>
            </a:pPr>
            <a:r>
              <a:rPr lang="fr-FR" sz="1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(position variation)</a:t>
            </a:r>
            <a:endParaRPr/>
          </a:p>
        </p:txBody>
      </p:sp>
      <p:sp>
        <p:nvSpPr>
          <p:cNvPr id="1527542490" name="ZoneTexte 1739224022"/>
          <p:cNvSpPr txBox="1"/>
          <p:nvPr/>
        </p:nvSpPr>
        <p:spPr bwMode="auto">
          <a:xfrm>
            <a:off x="9212347" y="5361293"/>
            <a:ext cx="2063475" cy="40726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0" algn="l">
              <a:lnSpc>
                <a:spcPct val="114999"/>
              </a:lnSpc>
              <a:defRPr/>
            </a:pPr>
            <a:r>
              <a:rPr lang="fr-FR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(normal variation)</a:t>
            </a: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416371466" name="Image 1487842766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7764539" y="1391995"/>
            <a:ext cx="2220300" cy="653028"/>
          </a:xfrm>
          <a:prstGeom prst="rect">
            <a:avLst/>
          </a:prstGeom>
        </p:spPr>
      </p:pic>
      <p:cxnSp>
        <p:nvCxnSpPr>
          <p:cNvPr id="1150548926" name="Connecteur droit 1691606792"/>
          <p:cNvCxnSpPr/>
          <p:nvPr/>
        </p:nvCxnSpPr>
        <p:spPr bwMode="auto">
          <a:xfrm flipH="1">
            <a:off x="8766343" y="2231571"/>
            <a:ext cx="216741" cy="656250"/>
          </a:xfrm>
          <a:prstGeom prst="line">
            <a:avLst/>
          </a:prstGeom>
          <a:ln w="38099" cap="flat" cmpd="sng" algn="ctr">
            <a:solidFill>
              <a:schemeClr val="tx1">
                <a:lumMod val="74901"/>
                <a:lumOff val="25099"/>
              </a:schemeClr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8633466" name="Connecteur droit 1722107616"/>
          <p:cNvCxnSpPr/>
          <p:nvPr/>
        </p:nvCxnSpPr>
        <p:spPr bwMode="auto">
          <a:xfrm>
            <a:off x="9610404" y="2231571"/>
            <a:ext cx="374434" cy="646230"/>
          </a:xfrm>
          <a:prstGeom prst="line">
            <a:avLst/>
          </a:prstGeom>
          <a:ln w="38099" cap="flat" cmpd="sng" algn="ctr">
            <a:solidFill>
              <a:schemeClr val="tx1">
                <a:lumMod val="74901"/>
                <a:lumOff val="25099"/>
              </a:schemeClr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9051180" name="Image 2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6644370" y="2870657"/>
            <a:ext cx="4677428" cy="1095528"/>
          </a:xfrm>
          <a:prstGeom prst="rect">
            <a:avLst/>
          </a:prstGeom>
        </p:spPr>
      </p:pic>
      <p:sp>
        <p:nvSpPr>
          <p:cNvPr id="405745397" name="Espace réservé du contenu 2"/>
          <p:cNvSpPr txBox="1"/>
          <p:nvPr/>
        </p:nvSpPr>
        <p:spPr bwMode="auto">
          <a:xfrm>
            <a:off x="463708" y="1520451"/>
            <a:ext cx="5121016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228600" indent="-228600" algn="l" defTabSz="914400" rtl="0">
              <a:lnSpc>
                <a:spcPct val="114999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  <a:lvl2pPr marL="685800" indent="-228600" algn="l" defTabSz="914400" rtl="0">
              <a:lnSpc>
                <a:spcPct val="114999"/>
              </a:lnSpc>
              <a:spcBef>
                <a:spcPts val="500"/>
              </a:spcBef>
              <a:buFont typeface="Wingdings"/>
              <a:buChar char="§"/>
              <a:defRPr sz="24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Least-squares regression of the Weingarten Map</a:t>
            </a:r>
            <a:endParaRPr/>
          </a:p>
          <a:p>
            <a:pPr>
              <a:defRPr/>
            </a:pPr>
            <a:r>
              <a:rPr lang="en-US"/>
              <a:t>Maps 2D directions in the tangent plane to 2D normal variations</a:t>
            </a:r>
            <a:endParaRPr lang="en-US"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79215303" name="Image 184750544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981072" y="9524"/>
            <a:ext cx="11210924" cy="6838949"/>
          </a:xfrm>
          <a:prstGeom prst="rect">
            <a:avLst/>
          </a:prstGeom>
        </p:spPr>
      </p:pic>
      <p:sp>
        <p:nvSpPr>
          <p:cNvPr id="28244263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4FC0F5DC-246F-11E8-5AD4-B2ED27167AD3}" type="datetime1">
              <a:rPr lang="fr-FR"/>
              <a:t>08/05/2026</a:t>
            </a:fld>
            <a:endParaRPr/>
          </a:p>
        </p:txBody>
      </p:sp>
      <p:sp>
        <p:nvSpPr>
          <p:cNvPr id="142492458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51E709B9-6F6D-6D14-ED0A-D7132DC68763}" type="slidenum">
              <a:rPr lang="fr-FR">
                <a:latin typeface="FreeSans"/>
                <a:ea typeface="FreeSans"/>
                <a:cs typeface="FreeSans"/>
              </a:rPr>
              <a:t>69</a:t>
            </a:fld>
            <a:endParaRPr/>
          </a:p>
        </p:txBody>
      </p:sp>
      <p:sp>
        <p:nvSpPr>
          <p:cNvPr id="69094089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622033562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Estimate</a:t>
            </a:r>
            <a:endParaRPr/>
          </a:p>
          <a:p>
            <a:pPr lvl="1">
              <a:lnSpc>
                <a:spcPct val="114999"/>
              </a:lnSpc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Weingarten Map</a:t>
            </a:r>
            <a:endParaRPr/>
          </a:p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Requirements</a:t>
            </a:r>
            <a:endParaRPr/>
          </a:p>
          <a:p>
            <a:pPr lvl="1">
              <a:lnSpc>
                <a:spcPct val="114999"/>
              </a:lnSpc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Oriented normal vectors</a:t>
            </a: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lnSpc>
                <a:spcPct val="114999"/>
              </a:lnSpc>
              <a:buFont typeface="Arial"/>
              <a:buNone/>
              <a:defRPr/>
            </a:pPr>
            <a:endParaRPr>
              <a:latin typeface="FreeSans"/>
              <a:ea typeface="FreeSans"/>
              <a:cs typeface="FreeSans"/>
            </a:endParaRPr>
          </a:p>
        </p:txBody>
      </p:sp>
      <p:sp>
        <p:nvSpPr>
          <p:cNvPr id="1803345734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92D050"/>
                </a:solidFill>
              </a:rPr>
              <a:t>M</a:t>
            </a:r>
            <a:r>
              <a:t>ethods – ShapeOperator [KSNS07]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7911699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0D84F026-D186-E273-2B46-2F7FB70E3106}" type="datetime1">
              <a:rPr lang="fr-FR"/>
              <a:t>08/05/2026</a:t>
            </a:fld>
            <a:endParaRPr/>
          </a:p>
        </p:txBody>
      </p:sp>
      <p:sp>
        <p:nvSpPr>
          <p:cNvPr id="70091336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1B26649-EEDA-43E6-7CFB-25B0BC35F091}" type="slidenum">
              <a:rPr lang="fr-FR">
                <a:latin typeface="FreeSans"/>
                <a:ea typeface="FreeSans"/>
                <a:cs typeface="FreeSans"/>
              </a:rPr>
              <a:t>7</a:t>
            </a:fld>
            <a:endParaRPr/>
          </a:p>
        </p:txBody>
      </p:sp>
      <p:sp>
        <p:nvSpPr>
          <p:cNvPr id="196446907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18283294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Capture real world geometry</a:t>
            </a:r>
            <a:endParaRPr/>
          </a:p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From real objects to virtual scenes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1">
              <a:defRPr/>
            </a:pPr>
            <a:endParaRPr/>
          </a:p>
          <a:p>
            <a:pPr marL="457200" lvl="1" indent="0">
              <a:buFont typeface="Wingdings"/>
              <a:buNone/>
              <a:defRPr/>
            </a:pPr>
            <a:endParaRPr/>
          </a:p>
        </p:txBody>
      </p:sp>
      <p:sp>
        <p:nvSpPr>
          <p:cNvPr id="1460236856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3D point clouds</a:t>
            </a:r>
            <a:endParaRPr sz="3800"/>
          </a:p>
        </p:txBody>
      </p:sp>
      <p:pic>
        <p:nvPicPr>
          <p:cNvPr id="441596665" name="Image 717062103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6797873" y="2939142"/>
            <a:ext cx="2753841" cy="3595730"/>
          </a:xfrm>
          <a:prstGeom prst="rect">
            <a:avLst/>
          </a:prstGeom>
        </p:spPr>
      </p:pic>
      <p:pic>
        <p:nvPicPr>
          <p:cNvPr id="1821890891" name="Image 505550079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66671" y="5300679"/>
            <a:ext cx="1292398" cy="1142217"/>
          </a:xfrm>
          <a:prstGeom prst="rect">
            <a:avLst/>
          </a:prstGeom>
        </p:spPr>
      </p:pic>
      <p:pic>
        <p:nvPicPr>
          <p:cNvPr id="2136959586" name="Image 1180876074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489498" y="4577126"/>
            <a:ext cx="714646" cy="1865770"/>
          </a:xfrm>
          <a:prstGeom prst="rect">
            <a:avLst/>
          </a:prstGeom>
        </p:spPr>
      </p:pic>
      <p:pic>
        <p:nvPicPr>
          <p:cNvPr id="586614044" name="Image 670378565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2204145" y="3926668"/>
            <a:ext cx="4593728" cy="2608203"/>
          </a:xfrm>
          <a:prstGeom prst="rect">
            <a:avLst/>
          </a:prstGeom>
        </p:spPr>
      </p:pic>
      <p:pic>
        <p:nvPicPr>
          <p:cNvPr id="420606616" name="Image 1871177806"/>
          <p:cNvPicPr>
            <a:picLocks noChangeAspect="1"/>
          </p:cNvPicPr>
          <p:nvPr/>
        </p:nvPicPr>
        <p:blipFill rotWithShape="1">
          <a:blip r:embed="rId7"/>
          <a:srcRect l="32808"/>
          <a:stretch/>
        </p:blipFill>
        <p:spPr bwMode="auto">
          <a:xfrm>
            <a:off x="9716043" y="907957"/>
            <a:ext cx="4993911" cy="55763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39801888" name="Image 1416905658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0" y="2700999"/>
            <a:ext cx="12191996" cy="3777445"/>
          </a:xfrm>
          <a:prstGeom prst="rect">
            <a:avLst/>
          </a:prstGeom>
        </p:spPr>
      </p:pic>
      <p:sp>
        <p:nvSpPr>
          <p:cNvPr id="21470061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3BE8AD9-BC75-6605-A00E-CC954A19902F}" type="datetime1">
              <a:rPr lang="fr-FR"/>
              <a:t>08/05/2026</a:t>
            </a:fld>
            <a:endParaRPr/>
          </a:p>
        </p:txBody>
      </p:sp>
      <p:sp>
        <p:nvSpPr>
          <p:cNvPr id="187147966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C4516A1-3D1B-C051-22AF-4EF5821295CE}" type="slidenum">
              <a:rPr lang="fr-FR">
                <a:latin typeface="FreeSans"/>
                <a:ea typeface="FreeSans"/>
                <a:cs typeface="FreeSans"/>
              </a:rPr>
              <a:t>70</a:t>
            </a:fld>
            <a:endParaRPr/>
          </a:p>
        </p:txBody>
      </p:sp>
      <p:sp>
        <p:nvSpPr>
          <p:cNvPr id="132507362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78510047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682292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Capture the geometry directly without reconstructing the explicit surface</a:t>
            </a:r>
            <a:endParaRPr/>
          </a:p>
        </p:txBody>
      </p:sp>
      <p:sp>
        <p:nvSpPr>
          <p:cNvPr id="845509874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92D050"/>
                </a:solidFill>
              </a:rPr>
              <a:t>M</a:t>
            </a:r>
            <a:r>
              <a:t>ethods – Direct Point-Based Approaches</a:t>
            </a:r>
          </a:p>
        </p:txBody>
      </p:sp>
      <p:sp>
        <p:nvSpPr>
          <p:cNvPr id="872729537" name="ZoneTexte 901963577"/>
          <p:cNvSpPr txBox="1"/>
          <p:nvPr/>
        </p:nvSpPr>
        <p:spPr bwMode="auto">
          <a:xfrm>
            <a:off x="1769681" y="6268034"/>
            <a:ext cx="694658" cy="36611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C4C4C4"/>
                </a:solidFill>
              </a:rPr>
              <a:t>1990</a:t>
            </a:r>
            <a:endParaRPr/>
          </a:p>
        </p:txBody>
      </p:sp>
      <p:sp>
        <p:nvSpPr>
          <p:cNvPr id="904185720" name="ZoneTexte 363489104"/>
          <p:cNvSpPr txBox="1"/>
          <p:nvPr/>
        </p:nvSpPr>
        <p:spPr bwMode="auto">
          <a:xfrm>
            <a:off x="2762244" y="6268034"/>
            <a:ext cx="695019" cy="36611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C4C4C4"/>
                </a:solidFill>
              </a:rPr>
              <a:t>1994</a:t>
            </a:r>
            <a:endParaRPr/>
          </a:p>
        </p:txBody>
      </p:sp>
      <p:sp>
        <p:nvSpPr>
          <p:cNvPr id="1033795785" name="ZoneTexte 835205086"/>
          <p:cNvSpPr txBox="1"/>
          <p:nvPr/>
        </p:nvSpPr>
        <p:spPr bwMode="auto">
          <a:xfrm>
            <a:off x="7853149" y="6268034"/>
            <a:ext cx="696099" cy="36611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C4C4C4"/>
                </a:solidFill>
              </a:rPr>
              <a:t>2014</a:t>
            </a:r>
            <a:endParaRPr/>
          </a:p>
        </p:txBody>
      </p:sp>
      <p:sp>
        <p:nvSpPr>
          <p:cNvPr id="184006254" name="ZoneTexte 1390728358"/>
          <p:cNvSpPr txBox="1"/>
          <p:nvPr/>
        </p:nvSpPr>
        <p:spPr bwMode="auto">
          <a:xfrm>
            <a:off x="6095997" y="6268033"/>
            <a:ext cx="697897" cy="36611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5C5C5C"/>
                </a:solidFill>
              </a:rPr>
              <a:t>2007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36635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A5CB0C8-D081-5168-50CB-34214F8DE7F9}" type="datetime1">
              <a:rPr lang="fr-FR"/>
              <a:t>08/05/2026</a:t>
            </a:fld>
            <a:endParaRPr/>
          </a:p>
        </p:txBody>
      </p:sp>
      <p:sp>
        <p:nvSpPr>
          <p:cNvPr id="196748537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AAFFA19-08C2-D26D-7C4B-D23CF3103F9B}" type="slidenum">
              <a:rPr lang="fr-FR">
                <a:latin typeface="FreeSans"/>
                <a:ea typeface="FreeSans"/>
                <a:cs typeface="FreeSans"/>
              </a:rPr>
              <a:t>71</a:t>
            </a:fld>
            <a:endParaRPr/>
          </a:p>
        </p:txBody>
      </p:sp>
      <p:sp>
        <p:nvSpPr>
          <p:cNvPr id="49949771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822289150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183691" y="2656230"/>
            <a:ext cx="4335863" cy="272536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Simple formulas, efficient</a:t>
            </a:r>
            <a:endParaRPr sz="20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lvl="0">
              <a:lnSpc>
                <a:spcPct val="114999"/>
              </a:lnSpc>
              <a:defRPr/>
            </a:pPr>
            <a:r>
              <a:rPr lang="fr-FR" sz="2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Good to estimate principal directions</a:t>
            </a:r>
            <a:endParaRPr sz="20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122703606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1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92D050"/>
                </a:solidFill>
              </a:rPr>
              <a:t>M</a:t>
            </a:r>
            <a:r>
              <a:t>ethods – Direct Point-Based Approaches</a:t>
            </a:r>
          </a:p>
        </p:txBody>
      </p:sp>
      <p:sp>
        <p:nvSpPr>
          <p:cNvPr id="312114903" name="ZoneTexte 1674155934"/>
          <p:cNvSpPr txBox="1"/>
          <p:nvPr/>
        </p:nvSpPr>
        <p:spPr bwMode="auto">
          <a:xfrm>
            <a:off x="1105006" y="1779710"/>
            <a:ext cx="4493233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sz="2800"/>
              <a:t>Pros</a:t>
            </a:r>
            <a:endParaRPr/>
          </a:p>
        </p:txBody>
      </p:sp>
      <p:sp>
        <p:nvSpPr>
          <p:cNvPr id="1862055775" name="ZoneTexte 227380073"/>
          <p:cNvSpPr txBox="1"/>
          <p:nvPr/>
        </p:nvSpPr>
        <p:spPr bwMode="auto">
          <a:xfrm>
            <a:off x="6809009" y="1779710"/>
            <a:ext cx="4495033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sz="2800"/>
              <a:t>Cons</a:t>
            </a:r>
            <a:endParaRPr/>
          </a:p>
        </p:txBody>
      </p:sp>
      <p:sp>
        <p:nvSpPr>
          <p:cNvPr id="610217670" name="Espace réservé du contenu 2"/>
          <p:cNvSpPr>
            <a:spLocks noGrp="1"/>
          </p:cNvSpPr>
          <p:nvPr/>
        </p:nvSpPr>
        <p:spPr bwMode="auto">
          <a:xfrm>
            <a:off x="6861668" y="2656230"/>
            <a:ext cx="4389714" cy="272536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228600" indent="-228600" algn="l" defTabSz="914400" rtl="0">
              <a:lnSpc>
                <a:spcPct val="114999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1pPr>
            <a:lvl2pPr marL="685800" indent="-228600" algn="l" defTabSz="914400" rtl="0">
              <a:lnSpc>
                <a:spcPct val="114999"/>
              </a:lnSpc>
              <a:spcBef>
                <a:spcPts val="499"/>
              </a:spcBef>
              <a:buFont typeface="Wingdings"/>
              <a:buChar char="§"/>
              <a:defRPr sz="2400">
                <a:solidFill>
                  <a:schemeClr val="tx1"/>
                </a:solidFill>
                <a:latin typeface="FreeSans"/>
                <a:ea typeface="FreeSans"/>
                <a:cs typeface="FreeSan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4999"/>
              </a:lnSpc>
              <a:defRPr/>
            </a:pPr>
            <a:r>
              <a:rPr lang="fr-FR" sz="2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Noise sensitive</a:t>
            </a:r>
            <a:endParaRPr sz="20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lvl="0">
              <a:lnSpc>
                <a:spcPct val="114999"/>
              </a:lnSpc>
              <a:defRPr/>
            </a:pPr>
            <a:r>
              <a:rPr lang="fr-FR" sz="2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Lack of precision for curvature estimation 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(except for the ShapeOperator)</a:t>
            </a:r>
            <a:endParaRPr sz="20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75037494" name="Image 125538953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0" y="2700999"/>
            <a:ext cx="12191998" cy="3777448"/>
          </a:xfrm>
          <a:prstGeom prst="rect">
            <a:avLst/>
          </a:prstGeom>
        </p:spPr>
      </p:pic>
      <p:sp>
        <p:nvSpPr>
          <p:cNvPr id="1015632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58352D91-2AF7-F4FA-3227-8ED2E039387A}" type="datetime1">
              <a:rPr lang="fr-FR"/>
              <a:t>08/05/2026</a:t>
            </a:fld>
            <a:endParaRPr/>
          </a:p>
        </p:txBody>
      </p:sp>
      <p:sp>
        <p:nvSpPr>
          <p:cNvPr id="23910196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F1E32E1-A66F-0CDA-9AA8-969371309A3D}" type="slidenum">
              <a:rPr lang="fr-FR">
                <a:latin typeface="FreeSans"/>
                <a:ea typeface="FreeSans"/>
                <a:cs typeface="FreeSans"/>
              </a:rPr>
              <a:t>72</a:t>
            </a:fld>
            <a:endParaRPr/>
          </a:p>
        </p:txBody>
      </p:sp>
      <p:sp>
        <p:nvSpPr>
          <p:cNvPr id="15395277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837975194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defRPr/>
            </a:pPr>
            <a:r>
              <a:t>2.5D height field fitting</a:t>
            </a:r>
          </a:p>
          <a:p>
            <a:pPr lvl="0">
              <a:defRPr/>
            </a:pPr>
            <a:r>
              <a:t>3D surface fitting</a:t>
            </a:r>
          </a:p>
          <a:p>
            <a:pPr lvl="0">
              <a:defRPr/>
            </a:pPr>
            <a:endParaRPr/>
          </a:p>
        </p:txBody>
      </p:sp>
      <p:sp>
        <p:nvSpPr>
          <p:cNvPr id="471929809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2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>
                <a:solidFill>
                  <a:srgbClr val="F17070"/>
                </a:solidFill>
              </a:rPr>
              <a:t>M</a:t>
            </a:r>
            <a:r>
              <a:t>ethods – Local surface models</a:t>
            </a:r>
          </a:p>
        </p:txBody>
      </p:sp>
      <p:sp>
        <p:nvSpPr>
          <p:cNvPr id="886808355" name="ZoneTexte 507323589"/>
          <p:cNvSpPr txBox="1"/>
          <p:nvPr/>
        </p:nvSpPr>
        <p:spPr bwMode="auto">
          <a:xfrm>
            <a:off x="964387" y="6268036"/>
            <a:ext cx="69682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5C5C5C"/>
                </a:solidFill>
              </a:rPr>
              <a:t>1987</a:t>
            </a:r>
            <a:endParaRPr/>
          </a:p>
        </p:txBody>
      </p:sp>
      <p:sp>
        <p:nvSpPr>
          <p:cNvPr id="8616725" name="ZoneTexte 1750319238"/>
          <p:cNvSpPr txBox="1"/>
          <p:nvPr/>
        </p:nvSpPr>
        <p:spPr bwMode="auto">
          <a:xfrm>
            <a:off x="4814449" y="6268036"/>
            <a:ext cx="69826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C4C4C4"/>
                </a:solidFill>
              </a:rPr>
              <a:t>2002</a:t>
            </a:r>
            <a:endParaRPr/>
          </a:p>
        </p:txBody>
      </p:sp>
      <p:sp>
        <p:nvSpPr>
          <p:cNvPr id="1858113752" name="ZoneTexte 1333055125"/>
          <p:cNvSpPr txBox="1"/>
          <p:nvPr/>
        </p:nvSpPr>
        <p:spPr bwMode="auto">
          <a:xfrm>
            <a:off x="7498127" y="6268536"/>
            <a:ext cx="69790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C4C4C4"/>
                </a:solidFill>
              </a:rPr>
              <a:t>2013</a:t>
            </a:r>
            <a:endParaRPr/>
          </a:p>
        </p:txBody>
      </p:sp>
      <p:sp>
        <p:nvSpPr>
          <p:cNvPr id="1142921103" name="ZoneTexte 1812421131"/>
          <p:cNvSpPr txBox="1"/>
          <p:nvPr/>
        </p:nvSpPr>
        <p:spPr bwMode="auto">
          <a:xfrm>
            <a:off x="6147950" y="6268036"/>
            <a:ext cx="69826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5C5C5C"/>
                </a:solidFill>
              </a:rPr>
              <a:t>2007</a:t>
            </a:r>
            <a:endParaRPr/>
          </a:p>
        </p:txBody>
      </p:sp>
      <p:sp>
        <p:nvSpPr>
          <p:cNvPr id="127805977" name="ZoneTexte 1577474209"/>
          <p:cNvSpPr txBox="1"/>
          <p:nvPr/>
        </p:nvSpPr>
        <p:spPr bwMode="auto">
          <a:xfrm>
            <a:off x="8869358" y="6268036"/>
            <a:ext cx="69753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C4C4C4"/>
                </a:solidFill>
              </a:rPr>
              <a:t>2018</a:t>
            </a:r>
            <a:endParaRPr/>
          </a:p>
        </p:txBody>
      </p:sp>
      <p:sp>
        <p:nvSpPr>
          <p:cNvPr id="1894866441" name="ZoneTexte 639609309"/>
          <p:cNvSpPr txBox="1"/>
          <p:nvPr/>
        </p:nvSpPr>
        <p:spPr bwMode="auto">
          <a:xfrm>
            <a:off x="8203410" y="6268536"/>
            <a:ext cx="69790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C4C4C4"/>
                </a:solidFill>
              </a:rPr>
              <a:t>2015</a:t>
            </a:r>
            <a:endParaRPr/>
          </a:p>
        </p:txBody>
      </p:sp>
      <p:sp>
        <p:nvSpPr>
          <p:cNvPr id="352862527" name="ZoneTexte 978101832"/>
          <p:cNvSpPr txBox="1"/>
          <p:nvPr/>
        </p:nvSpPr>
        <p:spPr bwMode="auto">
          <a:xfrm>
            <a:off x="3792447" y="6268036"/>
            <a:ext cx="69646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5C5C5C"/>
                </a:solidFill>
              </a:rPr>
              <a:t>1998</a:t>
            </a:r>
            <a:endParaRPr/>
          </a:p>
        </p:txBody>
      </p:sp>
      <p:sp>
        <p:nvSpPr>
          <p:cNvPr id="2119235262" name="ZoneTexte 860434722"/>
          <p:cNvSpPr txBox="1"/>
          <p:nvPr/>
        </p:nvSpPr>
        <p:spPr bwMode="auto">
          <a:xfrm>
            <a:off x="5509471" y="6268036"/>
            <a:ext cx="69862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5C5C5C"/>
                </a:solidFill>
              </a:rPr>
              <a:t>2005</a:t>
            </a:r>
            <a:endParaRPr/>
          </a:p>
        </p:txBody>
      </p:sp>
      <p:sp>
        <p:nvSpPr>
          <p:cNvPr id="181098435" name="ZoneTexte 515750484"/>
          <p:cNvSpPr txBox="1"/>
          <p:nvPr/>
        </p:nvSpPr>
        <p:spPr bwMode="auto">
          <a:xfrm>
            <a:off x="9660078" y="6268036"/>
            <a:ext cx="70006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5C5C5C"/>
                </a:solidFill>
              </a:rPr>
              <a:t>2021</a:t>
            </a:r>
            <a:endParaRPr/>
          </a:p>
        </p:txBody>
      </p:sp>
      <p:sp>
        <p:nvSpPr>
          <p:cNvPr id="1346640591" name="ZoneTexte 1210348296"/>
          <p:cNvSpPr txBox="1"/>
          <p:nvPr/>
        </p:nvSpPr>
        <p:spPr bwMode="auto">
          <a:xfrm>
            <a:off x="830947" y="4406661"/>
            <a:ext cx="1062603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>
                <a:solidFill>
                  <a:srgbClr val="5C5C5C"/>
                </a:solidFill>
              </a:rPr>
              <a:t>PCA </a:t>
            </a:r>
            <a:endParaRPr/>
          </a:p>
          <a:p>
            <a:pPr algn="ctr">
              <a:defRPr/>
            </a:pPr>
            <a:r>
              <a:rPr>
                <a:solidFill>
                  <a:srgbClr val="5C5C5C"/>
                </a:solidFill>
              </a:rPr>
              <a:t>[</a:t>
            </a:r>
            <a:r>
              <a:rPr lang="fr-FR" sz="1800" b="0" i="0" u="none" strike="noStrike" cap="none" spc="0">
                <a:solidFill>
                  <a:srgbClr val="5C5C5C"/>
                </a:solidFill>
                <a:latin typeface="Arial"/>
                <a:ea typeface="Arial"/>
                <a:cs typeface="Arial"/>
              </a:rPr>
              <a:t>HJ87</a:t>
            </a:r>
            <a:r>
              <a:rPr>
                <a:solidFill>
                  <a:srgbClr val="5C5C5C"/>
                </a:solidFill>
              </a:rPr>
              <a:t>]</a:t>
            </a:r>
            <a:endParaRPr/>
          </a:p>
        </p:txBody>
      </p:sp>
      <p:sp>
        <p:nvSpPr>
          <p:cNvPr id="324162411" name="ZoneTexte 1357980262"/>
          <p:cNvSpPr txBox="1"/>
          <p:nvPr/>
        </p:nvSpPr>
        <p:spPr bwMode="auto">
          <a:xfrm>
            <a:off x="3586934" y="4406661"/>
            <a:ext cx="1109641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>
                <a:solidFill>
                  <a:srgbClr val="5C5C5C"/>
                </a:solidFill>
              </a:rPr>
              <a:t>2-Monge </a:t>
            </a:r>
            <a:endParaRPr/>
          </a:p>
          <a:p>
            <a:pPr algn="ctr">
              <a:defRPr/>
            </a:pPr>
            <a:r>
              <a:rPr>
                <a:solidFill>
                  <a:srgbClr val="5C5C5C"/>
                </a:solidFill>
              </a:rPr>
              <a:t>[Gra98]</a:t>
            </a:r>
            <a:endParaRPr/>
          </a:p>
        </p:txBody>
      </p:sp>
      <p:sp>
        <p:nvSpPr>
          <p:cNvPr id="1663501283" name="ZoneTexte 2054075188"/>
          <p:cNvSpPr txBox="1"/>
          <p:nvPr/>
        </p:nvSpPr>
        <p:spPr bwMode="auto">
          <a:xfrm>
            <a:off x="4871108" y="4406661"/>
            <a:ext cx="1151214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>
                <a:solidFill>
                  <a:srgbClr val="5C5C5C"/>
                </a:solidFill>
              </a:rPr>
              <a:t>JetFitting</a:t>
            </a:r>
            <a:endParaRPr/>
          </a:p>
          <a:p>
            <a:pPr algn="r">
              <a:defRPr/>
            </a:pPr>
            <a:r>
              <a:rPr>
                <a:solidFill>
                  <a:srgbClr val="5C5C5C"/>
                </a:solidFill>
              </a:rPr>
              <a:t>[CP05]</a:t>
            </a:r>
            <a:endParaRPr/>
          </a:p>
        </p:txBody>
      </p:sp>
      <p:sp>
        <p:nvSpPr>
          <p:cNvPr id="1701133042" name="ZoneTexte 1819397252"/>
          <p:cNvSpPr txBox="1"/>
          <p:nvPr/>
        </p:nvSpPr>
        <p:spPr bwMode="auto">
          <a:xfrm>
            <a:off x="6260513" y="4406661"/>
            <a:ext cx="1040913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solidFill>
                  <a:srgbClr val="5C5C5C"/>
                </a:solidFill>
              </a:rPr>
              <a:t>APSS [GG07]</a:t>
            </a:r>
            <a:endParaRPr/>
          </a:p>
        </p:txBody>
      </p:sp>
      <p:sp>
        <p:nvSpPr>
          <p:cNvPr id="1681753368" name="ZoneTexte 2123233153"/>
          <p:cNvSpPr txBox="1"/>
          <p:nvPr/>
        </p:nvSpPr>
        <p:spPr bwMode="auto">
          <a:xfrm>
            <a:off x="9417343" y="4406661"/>
            <a:ext cx="1259100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>
                <a:solidFill>
                  <a:srgbClr val="5C5C5C"/>
                </a:solidFill>
              </a:rPr>
              <a:t>ASO</a:t>
            </a:r>
            <a:endParaRPr/>
          </a:p>
          <a:p>
            <a:pPr algn="ctr">
              <a:defRPr/>
            </a:pPr>
            <a:r>
              <a:rPr>
                <a:solidFill>
                  <a:srgbClr val="5C5C5C"/>
                </a:solidFill>
              </a:rPr>
              <a:t>[LCBM21]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31469536" name="Image 1331200318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423" y="996633"/>
            <a:ext cx="8514489" cy="4418244"/>
          </a:xfrm>
          <a:prstGeom prst="rect">
            <a:avLst/>
          </a:prstGeom>
        </p:spPr>
      </p:pic>
      <p:sp>
        <p:nvSpPr>
          <p:cNvPr id="126828802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15F1062-0AA0-5450-C444-C9FE530FC032}" type="datetime1">
              <a:rPr lang="fr-FR"/>
              <a:t>08/05/2026</a:t>
            </a:fld>
            <a:endParaRPr/>
          </a:p>
        </p:txBody>
      </p:sp>
      <p:sp>
        <p:nvSpPr>
          <p:cNvPr id="72877146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B3E152C-F77B-046A-3C01-B253518497CA}" type="slidenum">
              <a:rPr lang="fr-FR">
                <a:latin typeface="FreeSans"/>
                <a:ea typeface="FreeSans"/>
                <a:cs typeface="FreeSans"/>
              </a:rPr>
              <a:t>73</a:t>
            </a:fld>
            <a:endParaRPr/>
          </a:p>
        </p:txBody>
      </p:sp>
      <p:sp>
        <p:nvSpPr>
          <p:cNvPr id="2138165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171007244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Find orthogonal directions of position’s variance</a:t>
            </a:r>
            <a:endParaRPr sz="280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>
              <a:defRPr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884886477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PCA [HJ87]</a:t>
            </a:r>
            <a:endParaRPr sz="3800"/>
          </a:p>
        </p:txBody>
      </p:sp>
      <p:pic>
        <p:nvPicPr>
          <p:cNvPr id="291844747" name="Image 379596535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530721" y="3418539"/>
            <a:ext cx="5731322" cy="992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70671122" name="Image 1087259586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423" y="996633"/>
            <a:ext cx="8514488" cy="4418244"/>
          </a:xfrm>
          <a:prstGeom prst="rect">
            <a:avLst/>
          </a:prstGeom>
        </p:spPr>
      </p:pic>
      <p:sp>
        <p:nvSpPr>
          <p:cNvPr id="68203313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483235C-D284-AE2A-2C64-AF61FC9D0731}" type="datetime1">
              <a:rPr lang="fr-FR"/>
              <a:t>08/05/2026</a:t>
            </a:fld>
            <a:endParaRPr/>
          </a:p>
        </p:txBody>
      </p:sp>
      <p:sp>
        <p:nvSpPr>
          <p:cNvPr id="59058970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DCEDEE48-B7D1-04C0-7A3B-173CA70D0CA1}" type="slidenum">
              <a:rPr lang="fr-FR">
                <a:latin typeface="FreeSans"/>
                <a:ea typeface="FreeSans"/>
                <a:cs typeface="FreeSans"/>
              </a:rPr>
              <a:t>74</a:t>
            </a:fld>
            <a:endParaRPr/>
          </a:p>
        </p:txBody>
      </p:sp>
      <p:sp>
        <p:nvSpPr>
          <p:cNvPr id="168701795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420150072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Find orthogonal directions of position’s variance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0">
              <a:lnSpc>
                <a:spcPct val="114999"/>
              </a:lnSpc>
              <a:defRPr/>
            </a:pPr>
            <a:r>
              <a:rPr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Tangent frame / 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normal estimation</a:t>
            </a:r>
            <a:endParaRPr sz="2800" b="0" i="0" u="none" strike="noStrike" cap="none" spc="0">
              <a:solidFill>
                <a:srgbClr val="FF0000"/>
              </a:solidFill>
              <a:latin typeface="FreeSans"/>
              <a:ea typeface="FreeSans"/>
              <a:cs typeface="FreeSans"/>
            </a:endParaRPr>
          </a:p>
        </p:txBody>
      </p:sp>
      <p:sp>
        <p:nvSpPr>
          <p:cNvPr id="1087927566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PCA [HJ87]</a:t>
            </a:r>
            <a:endParaRPr sz="3800"/>
          </a:p>
        </p:txBody>
      </p:sp>
      <p:pic>
        <p:nvPicPr>
          <p:cNvPr id="430030434" name="Image 2101308528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530721" y="3418538"/>
            <a:ext cx="5731322" cy="992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3856789" name="Image 1861729172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423" y="996633"/>
            <a:ext cx="8514488" cy="4418244"/>
          </a:xfrm>
          <a:prstGeom prst="rect">
            <a:avLst/>
          </a:prstGeom>
        </p:spPr>
      </p:pic>
      <p:sp>
        <p:nvSpPr>
          <p:cNvPr id="86944579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09BDDB61-4FCA-8ED9-1AE1-7535C028B9B2}" type="datetime1">
              <a:rPr lang="fr-FR"/>
              <a:t>08/05/2026</a:t>
            </a:fld>
            <a:endParaRPr/>
          </a:p>
        </p:txBody>
      </p:sp>
      <p:sp>
        <p:nvSpPr>
          <p:cNvPr id="146726066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B5C05AD-6C3C-B620-0821-26073835F48E}" type="slidenum">
              <a:rPr lang="fr-FR">
                <a:latin typeface="FreeSans"/>
                <a:ea typeface="FreeSans"/>
                <a:cs typeface="FreeSans"/>
              </a:rPr>
              <a:t>75</a:t>
            </a:fld>
            <a:endParaRPr/>
          </a:p>
        </p:txBody>
      </p:sp>
      <p:sp>
        <p:nvSpPr>
          <p:cNvPr id="92447367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509821978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Find orthogonal directions of position’s variance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0">
              <a:lnSpc>
                <a:spcPct val="114999"/>
              </a:lnSpc>
              <a:defRPr/>
            </a:pPr>
            <a:r>
              <a:rPr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Tangent frame / 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normal estimation</a:t>
            </a:r>
            <a:endParaRPr sz="2800" b="0" i="0" u="none" strike="noStrike" cap="none" spc="0">
              <a:solidFill>
                <a:srgbClr val="FF0000"/>
              </a:solidFill>
              <a:latin typeface="FreeSans"/>
              <a:ea typeface="FreeSans"/>
              <a:cs typeface="FreeSans"/>
            </a:endParaRPr>
          </a:p>
        </p:txBody>
      </p:sp>
      <p:sp>
        <p:nvSpPr>
          <p:cNvPr id="1508266921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PCA [HJ87]</a:t>
            </a:r>
            <a:endParaRPr sz="3800"/>
          </a:p>
        </p:txBody>
      </p:sp>
      <p:pic>
        <p:nvPicPr>
          <p:cNvPr id="1467362824" name="Image 1946434763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530721" y="3418538"/>
            <a:ext cx="5731322" cy="992349"/>
          </a:xfrm>
          <a:prstGeom prst="rect">
            <a:avLst/>
          </a:prstGeom>
        </p:spPr>
      </p:pic>
      <p:sp>
        <p:nvSpPr>
          <p:cNvPr id="1205971940" name="ZoneTexte 1010137938"/>
          <p:cNvSpPr txBox="1"/>
          <p:nvPr/>
        </p:nvSpPr>
        <p:spPr bwMode="auto">
          <a:xfrm>
            <a:off x="1962153" y="5095268"/>
            <a:ext cx="5110913" cy="3356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1" algn="l">
              <a:defRPr/>
            </a:pPr>
            <a:r>
              <a:rPr sz="1600"/>
              <a:t>eigenvectors (normal and frame directions)</a:t>
            </a:r>
            <a:endParaRPr/>
          </a:p>
        </p:txBody>
      </p:sp>
      <p:sp>
        <p:nvSpPr>
          <p:cNvPr id="1125894364" name="ZoneTexte 1550564514"/>
          <p:cNvSpPr txBox="1"/>
          <p:nvPr/>
        </p:nvSpPr>
        <p:spPr bwMode="auto">
          <a:xfrm>
            <a:off x="1962153" y="4617715"/>
            <a:ext cx="4819081" cy="3356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1" algn="l">
              <a:defRPr/>
            </a:pPr>
            <a:r>
              <a:rPr sz="1600"/>
              <a:t>eigenvalues (</a:t>
            </a:r>
            <a:r>
              <a:rPr lang="fr-FR" sz="1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related to position’s variance</a:t>
            </a:r>
            <a:r>
              <a:rPr sz="1600"/>
              <a:t>)</a:t>
            </a:r>
            <a:endParaRPr/>
          </a:p>
        </p:txBody>
      </p:sp>
      <p:pic>
        <p:nvPicPr>
          <p:cNvPr id="1393636088" name="Image 1137122693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150025" y="4601068"/>
            <a:ext cx="314140" cy="368932"/>
          </a:xfrm>
          <a:prstGeom prst="rect">
            <a:avLst/>
          </a:prstGeom>
        </p:spPr>
      </p:pic>
      <p:pic>
        <p:nvPicPr>
          <p:cNvPr id="1456723724" name="Image 700082445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1648011" y="4601068"/>
            <a:ext cx="314140" cy="368932"/>
          </a:xfrm>
          <a:prstGeom prst="rect">
            <a:avLst/>
          </a:prstGeom>
        </p:spPr>
      </p:pic>
      <p:pic>
        <p:nvPicPr>
          <p:cNvPr id="310899570" name="Image 1264134989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>
            <a:off x="652041" y="4601068"/>
            <a:ext cx="314140" cy="368932"/>
          </a:xfrm>
          <a:prstGeom prst="rect">
            <a:avLst/>
          </a:prstGeom>
        </p:spPr>
      </p:pic>
      <p:pic>
        <p:nvPicPr>
          <p:cNvPr id="144367664" name="Image 610450343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>
            <a:off x="652041" y="5061975"/>
            <a:ext cx="314140" cy="368932"/>
          </a:xfrm>
          <a:prstGeom prst="rect">
            <a:avLst/>
          </a:prstGeom>
        </p:spPr>
      </p:pic>
      <p:pic>
        <p:nvPicPr>
          <p:cNvPr id="655721030" name="Image 848436701"/>
          <p:cNvPicPr>
            <a:picLocks noChangeAspect="1"/>
          </p:cNvPicPr>
          <p:nvPr/>
        </p:nvPicPr>
        <p:blipFill rotWithShape="1">
          <a:blip r:embed="rId9"/>
          <a:stretch/>
        </p:blipFill>
        <p:spPr bwMode="auto">
          <a:xfrm>
            <a:off x="1150026" y="5061975"/>
            <a:ext cx="314140" cy="368932"/>
          </a:xfrm>
          <a:prstGeom prst="rect">
            <a:avLst/>
          </a:prstGeom>
        </p:spPr>
      </p:pic>
      <p:pic>
        <p:nvPicPr>
          <p:cNvPr id="789510666" name="Image 1140656705"/>
          <p:cNvPicPr>
            <a:picLocks noChangeAspect="1"/>
          </p:cNvPicPr>
          <p:nvPr/>
        </p:nvPicPr>
        <p:blipFill rotWithShape="1">
          <a:blip r:embed="rId10"/>
          <a:stretch/>
        </p:blipFill>
        <p:spPr bwMode="auto">
          <a:xfrm>
            <a:off x="1648011" y="5061975"/>
            <a:ext cx="314140" cy="3689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10743940" name="Rectangle 1016429505"/>
              <p:cNvSpPr/>
              <p:nvPr/>
            </p:nvSpPr>
            <p:spPr bwMode="auto">
              <a:xfrm>
                <a:off x="885811" y="4617715"/>
                <a:ext cx="335799" cy="335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600" u="none" strike="noStrike" cap="none" spc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≤</m:t>
                          </m:r>
                        </m:oMath>
                      </m:oMathPara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endParaRPr>
                  <a:latin typeface="Cambria Math"/>
                  <a:ea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410743940" name="Rectangle 10164295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5811" y="4617715"/>
                <a:ext cx="335799" cy="33563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7897355" name="Rectangle 1146254510"/>
              <p:cNvSpPr/>
              <p:nvPr/>
            </p:nvSpPr>
            <p:spPr bwMode="auto">
              <a:xfrm>
                <a:off x="1383906" y="4611364"/>
                <a:ext cx="335799" cy="335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600" u="none" strike="noStrike" cap="none" spc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≤</m:t>
                          </m:r>
                        </m:oMath>
                      </m:oMathPara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endParaRPr>
                  <a:latin typeface="Cambria Math"/>
                  <a:ea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557897355" name="Rectangle 11462545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3906" y="4611364"/>
                <a:ext cx="335799" cy="33563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67550518" name="Image 1194169766"/>
          <p:cNvPicPr>
            <a:picLocks noChangeAspect="1"/>
          </p:cNvPicPr>
          <p:nvPr/>
        </p:nvPicPr>
        <p:blipFill rotWithShape="1">
          <a:blip r:embed="rId13"/>
          <a:stretch/>
        </p:blipFill>
        <p:spPr bwMode="auto">
          <a:xfrm>
            <a:off x="605518" y="4552871"/>
            <a:ext cx="1403157" cy="943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0585199" name="Image 1970724258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423" y="996633"/>
            <a:ext cx="8514489" cy="4418244"/>
          </a:xfrm>
          <a:prstGeom prst="rect">
            <a:avLst/>
          </a:prstGeom>
        </p:spPr>
      </p:pic>
      <p:sp>
        <p:nvSpPr>
          <p:cNvPr id="72170625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7AC7C35-BDE8-A1FD-48DE-B2713DDE6889}" type="datetime1">
              <a:rPr lang="fr-FR"/>
              <a:t>08/05/2026</a:t>
            </a:fld>
            <a:endParaRPr/>
          </a:p>
        </p:txBody>
      </p:sp>
      <p:sp>
        <p:nvSpPr>
          <p:cNvPr id="157175680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402453A-A098-A4DB-D986-5D7CC21E40EE}" type="slidenum">
              <a:rPr lang="fr-FR">
                <a:latin typeface="FreeSans"/>
                <a:ea typeface="FreeSans"/>
                <a:cs typeface="FreeSans"/>
              </a:rPr>
              <a:t>76</a:t>
            </a:fld>
            <a:endParaRPr/>
          </a:p>
        </p:txBody>
      </p:sp>
      <p:sp>
        <p:nvSpPr>
          <p:cNvPr id="114983198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791246741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Find orthogonal directions of position’s variance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Tangent frame / normal estimation</a:t>
            </a:r>
            <a:endParaRPr sz="2800" b="0" i="0" u="none" strike="noStrike" cap="none" spc="0">
              <a:solidFill>
                <a:srgbClr val="FF0000"/>
              </a:solidFill>
              <a:latin typeface="FreeSans"/>
              <a:ea typeface="FreeSans"/>
              <a:cs typeface="FreeSans"/>
            </a:endParaRPr>
          </a:p>
        </p:txBody>
      </p:sp>
      <p:sp>
        <p:nvSpPr>
          <p:cNvPr id="1496138434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PCA [HJ87]</a:t>
            </a:r>
            <a:endParaRPr sz="3800"/>
          </a:p>
        </p:txBody>
      </p:sp>
      <p:sp>
        <p:nvSpPr>
          <p:cNvPr id="1309911361" name="ZoneTexte 1196918779"/>
          <p:cNvSpPr txBox="1"/>
          <p:nvPr/>
        </p:nvSpPr>
        <p:spPr bwMode="auto">
          <a:xfrm>
            <a:off x="1962153" y="5095269"/>
            <a:ext cx="5109113" cy="3356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1" algn="l">
              <a:defRPr/>
            </a:pPr>
            <a:r>
              <a:rPr sz="1600"/>
              <a:t>eigenvectors (normal and </a:t>
            </a:r>
            <a:r>
              <a:rPr lang="fr-FR" sz="1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frame </a:t>
            </a:r>
            <a:r>
              <a:rPr sz="1600"/>
              <a:t>directions)</a:t>
            </a:r>
            <a:endParaRPr/>
          </a:p>
        </p:txBody>
      </p:sp>
      <p:sp>
        <p:nvSpPr>
          <p:cNvPr id="1960903834" name="ZoneTexte 27442644"/>
          <p:cNvSpPr txBox="1"/>
          <p:nvPr/>
        </p:nvSpPr>
        <p:spPr bwMode="auto">
          <a:xfrm>
            <a:off x="1962153" y="4617715"/>
            <a:ext cx="4772750" cy="3356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1" algn="l">
              <a:defRPr/>
            </a:pPr>
            <a:r>
              <a:rPr sz="1600"/>
              <a:t>eigenvalues (related to position’s variance)</a:t>
            </a:r>
            <a:endParaRPr/>
          </a:p>
        </p:txBody>
      </p:sp>
      <p:pic>
        <p:nvPicPr>
          <p:cNvPr id="470589642" name="Image 709133004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150025" y="4601068"/>
            <a:ext cx="314140" cy="368932"/>
          </a:xfrm>
          <a:prstGeom prst="rect">
            <a:avLst/>
          </a:prstGeom>
        </p:spPr>
      </p:pic>
      <p:pic>
        <p:nvPicPr>
          <p:cNvPr id="748140021" name="Image 1363364511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648011" y="4601068"/>
            <a:ext cx="314140" cy="368932"/>
          </a:xfrm>
          <a:prstGeom prst="rect">
            <a:avLst/>
          </a:prstGeom>
        </p:spPr>
      </p:pic>
      <p:pic>
        <p:nvPicPr>
          <p:cNvPr id="2092030245" name="Image 797682686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652041" y="4601068"/>
            <a:ext cx="314140" cy="368932"/>
          </a:xfrm>
          <a:prstGeom prst="rect">
            <a:avLst/>
          </a:prstGeom>
        </p:spPr>
      </p:pic>
      <p:pic>
        <p:nvPicPr>
          <p:cNvPr id="1040930800" name="Image 1895036959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>
            <a:off x="652041" y="5061975"/>
            <a:ext cx="314140" cy="368932"/>
          </a:xfrm>
          <a:prstGeom prst="rect">
            <a:avLst/>
          </a:prstGeom>
        </p:spPr>
      </p:pic>
      <p:pic>
        <p:nvPicPr>
          <p:cNvPr id="606192902" name="Image 305538598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>
            <a:off x="1150026" y="5061975"/>
            <a:ext cx="314140" cy="368932"/>
          </a:xfrm>
          <a:prstGeom prst="rect">
            <a:avLst/>
          </a:prstGeom>
        </p:spPr>
      </p:pic>
      <p:pic>
        <p:nvPicPr>
          <p:cNvPr id="1327064516" name="Image 1669966999"/>
          <p:cNvPicPr>
            <a:picLocks noChangeAspect="1"/>
          </p:cNvPicPr>
          <p:nvPr/>
        </p:nvPicPr>
        <p:blipFill rotWithShape="1">
          <a:blip r:embed="rId9"/>
          <a:stretch/>
        </p:blipFill>
        <p:spPr bwMode="auto">
          <a:xfrm>
            <a:off x="1648011" y="5061975"/>
            <a:ext cx="314140" cy="3689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7537234" name="Rectangle 1014523909"/>
              <p:cNvSpPr/>
              <p:nvPr/>
            </p:nvSpPr>
            <p:spPr bwMode="auto">
              <a:xfrm>
                <a:off x="885991" y="4617715"/>
                <a:ext cx="335800" cy="335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600" u="none" strike="noStrike" cap="none" spc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≤</m:t>
                          </m:r>
                        </m:oMath>
                      </m:oMathPara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endParaRPr>
                  <a:latin typeface="Cambria Math"/>
                  <a:ea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27537234" name="Rectangle 101452390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5991" y="4617715"/>
                <a:ext cx="335800" cy="33563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654857" name="Rectangle 1852011344"/>
              <p:cNvSpPr/>
              <p:nvPr/>
            </p:nvSpPr>
            <p:spPr bwMode="auto">
              <a:xfrm>
                <a:off x="1384086" y="4611364"/>
                <a:ext cx="335800" cy="335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600" u="none" strike="noStrike" cap="none" spc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≤</m:t>
                          </m:r>
                        </m:oMath>
                      </m:oMathPara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endParaRPr>
                  <a:latin typeface="Cambria Math"/>
                  <a:ea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90654857" name="Rectangle 18520113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4086" y="4611364"/>
                <a:ext cx="335800" cy="33563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1592789" name="Image 89964717"/>
          <p:cNvPicPr>
            <a:picLocks noChangeAspect="1"/>
          </p:cNvPicPr>
          <p:nvPr/>
        </p:nvPicPr>
        <p:blipFill rotWithShape="1">
          <a:blip r:embed="rId12"/>
          <a:stretch/>
        </p:blipFill>
        <p:spPr bwMode="auto">
          <a:xfrm>
            <a:off x="530721" y="3418538"/>
            <a:ext cx="5731321" cy="992349"/>
          </a:xfrm>
          <a:prstGeom prst="rect">
            <a:avLst/>
          </a:prstGeom>
        </p:spPr>
      </p:pic>
      <p:pic>
        <p:nvPicPr>
          <p:cNvPr id="729648690" name="Image 1067929722"/>
          <p:cNvPicPr>
            <a:picLocks noChangeAspect="1"/>
          </p:cNvPicPr>
          <p:nvPr/>
        </p:nvPicPr>
        <p:blipFill rotWithShape="1">
          <a:blip r:embed="rId13"/>
          <a:stretch/>
        </p:blipFill>
        <p:spPr bwMode="auto">
          <a:xfrm>
            <a:off x="605517" y="4552870"/>
            <a:ext cx="1403156" cy="943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276533" name="Image 1913709299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981072" y="9525"/>
            <a:ext cx="11210924" cy="6838949"/>
          </a:xfrm>
          <a:prstGeom prst="rect">
            <a:avLst/>
          </a:prstGeom>
        </p:spPr>
      </p:pic>
      <p:sp>
        <p:nvSpPr>
          <p:cNvPr id="1718610029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40816BDA-A838-3A78-CED9-55A13EE8AD4A}" type="datetime1">
              <a:rPr lang="fr-FR"/>
              <a:t>08/05/2026</a:t>
            </a:fld>
            <a:endParaRPr/>
          </a:p>
        </p:txBody>
      </p:sp>
      <p:sp>
        <p:nvSpPr>
          <p:cNvPr id="204711913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8CEDD29-0152-A80A-B962-B6765158D7FB}" type="slidenum">
              <a:rPr lang="fr-FR">
                <a:latin typeface="FreeSans"/>
                <a:ea typeface="FreeSans"/>
                <a:cs typeface="FreeSans"/>
              </a:rPr>
              <a:t>77</a:t>
            </a:fld>
            <a:endParaRPr/>
          </a:p>
        </p:txBody>
      </p:sp>
      <p:sp>
        <p:nvSpPr>
          <p:cNvPr id="125581257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336183521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PCA [HJ87]</a:t>
            </a:r>
            <a:endParaRPr sz="3800"/>
          </a:p>
        </p:txBody>
      </p:sp>
      <p:sp>
        <p:nvSpPr>
          <p:cNvPr id="58991767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7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rPr>
              <a:t>Find orthogonal directions of position’s variance</a:t>
            </a:r>
            <a:endParaRPr sz="2800" b="0" i="0" u="none" strike="noStrike" cap="none" spc="0">
              <a:solidFill>
                <a:schemeClr val="tx1"/>
              </a:solidFill>
              <a:highlight>
                <a:srgbClr val="FFFFFF"/>
              </a:highlight>
              <a:latin typeface="FreeSans"/>
              <a:ea typeface="FreeSans"/>
              <a:cs typeface="FreeSans"/>
            </a:endParaRPr>
          </a:p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rPr>
              <a:t>Tangent frame / normal estimation [HJ87]</a:t>
            </a:r>
            <a:endParaRPr lang="fr-FR"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</p:txBody>
      </p:sp>
      <p:sp>
        <p:nvSpPr>
          <p:cNvPr id="2003356748" name="ZoneTexte 1409281969"/>
          <p:cNvSpPr txBox="1"/>
          <p:nvPr/>
        </p:nvSpPr>
        <p:spPr bwMode="auto">
          <a:xfrm>
            <a:off x="1565277" y="5968394"/>
            <a:ext cx="5109473" cy="3356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1" algn="l">
              <a:defRPr/>
            </a:pPr>
            <a:r>
              <a:rPr sz="1600"/>
              <a:t>eigenvectors (normal and </a:t>
            </a:r>
            <a:r>
              <a:rPr lang="fr-FR" sz="1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frame </a:t>
            </a:r>
            <a:r>
              <a:rPr sz="1600"/>
              <a:t>directions)</a:t>
            </a:r>
            <a:endParaRPr/>
          </a:p>
        </p:txBody>
      </p:sp>
      <p:sp>
        <p:nvSpPr>
          <p:cNvPr id="1435495094" name="ZoneTexte 59926731"/>
          <p:cNvSpPr txBox="1"/>
          <p:nvPr/>
        </p:nvSpPr>
        <p:spPr bwMode="auto">
          <a:xfrm>
            <a:off x="1565277" y="5490840"/>
            <a:ext cx="4773110" cy="3356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1" algn="l">
              <a:defRPr/>
            </a:pPr>
            <a:r>
              <a:rPr sz="1600"/>
              <a:t>eigenvalues (related to position’s variance)</a:t>
            </a:r>
            <a:endParaRPr/>
          </a:p>
        </p:txBody>
      </p:sp>
      <p:pic>
        <p:nvPicPr>
          <p:cNvPr id="1336814075" name="Image 169914504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208642" y="5425995"/>
            <a:ext cx="1403156" cy="943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29806756" name="Image 496469328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981072" y="11151"/>
            <a:ext cx="11210924" cy="6838949"/>
          </a:xfrm>
          <a:prstGeom prst="rect">
            <a:avLst/>
          </a:prstGeom>
        </p:spPr>
      </p:pic>
      <p:sp>
        <p:nvSpPr>
          <p:cNvPr id="77472599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5E2D1149-AEAE-FBA6-10EF-202C7F1963B7}" type="datetime1">
              <a:rPr lang="fr-FR"/>
              <a:t>08/05/2026</a:t>
            </a:fld>
            <a:endParaRPr/>
          </a:p>
        </p:txBody>
      </p:sp>
      <p:sp>
        <p:nvSpPr>
          <p:cNvPr id="202068684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EEFB9EF-A9F5-C8D5-0A91-696E91984CD1}" type="slidenum">
              <a:rPr lang="fr-FR">
                <a:latin typeface="FreeSans"/>
                <a:ea typeface="FreeSans"/>
                <a:cs typeface="FreeSans"/>
              </a:rPr>
              <a:t>78</a:t>
            </a:fld>
            <a:endParaRPr/>
          </a:p>
        </p:txBody>
      </p:sp>
      <p:sp>
        <p:nvSpPr>
          <p:cNvPr id="19108402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162690098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Analysis of the eigenvalues</a:t>
            </a:r>
            <a:endParaRPr/>
          </a:p>
          <a:p>
            <a:pPr lvl="1">
              <a:lnSpc>
                <a:spcPct val="114999"/>
              </a:lnSpc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Not related to curvatures</a:t>
            </a:r>
            <a:endParaRPr/>
          </a:p>
          <a:p>
            <a:pPr lvl="1">
              <a:lnSpc>
                <a:spcPct val="114999"/>
              </a:lnSpc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Over-estimate the curvatures</a:t>
            </a:r>
            <a:endParaRPr/>
          </a:p>
        </p:txBody>
      </p:sp>
      <p:sp>
        <p:nvSpPr>
          <p:cNvPr id="1358691984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PCA [HJ87]</a:t>
            </a:r>
            <a:endParaRPr sz="3800"/>
          </a:p>
        </p:txBody>
      </p:sp>
      <p:sp>
        <p:nvSpPr>
          <p:cNvPr id="1611355414" name="ZoneTexte 445507976"/>
          <p:cNvSpPr txBox="1"/>
          <p:nvPr/>
        </p:nvSpPr>
        <p:spPr bwMode="auto">
          <a:xfrm>
            <a:off x="1565277" y="5968394"/>
            <a:ext cx="5109833" cy="3356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1" algn="l">
              <a:defRPr/>
            </a:pPr>
            <a:r>
              <a:rPr sz="1600"/>
              <a:t>eigenvectors (normal and </a:t>
            </a:r>
            <a:r>
              <a:rPr lang="fr-FR" sz="1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frame </a:t>
            </a:r>
            <a:r>
              <a:rPr sz="1600"/>
              <a:t>directions)</a:t>
            </a:r>
            <a:endParaRPr/>
          </a:p>
        </p:txBody>
      </p:sp>
      <p:sp>
        <p:nvSpPr>
          <p:cNvPr id="1083261310" name="ZoneTexte 1199860040"/>
          <p:cNvSpPr txBox="1"/>
          <p:nvPr/>
        </p:nvSpPr>
        <p:spPr bwMode="auto">
          <a:xfrm>
            <a:off x="1565277" y="5490840"/>
            <a:ext cx="4773469" cy="3356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1" algn="l">
              <a:defRPr/>
            </a:pPr>
            <a:r>
              <a:rPr sz="1600"/>
              <a:t>eigenvalues (related to position’s variance)</a:t>
            </a:r>
            <a:endParaRPr/>
          </a:p>
        </p:txBody>
      </p:sp>
      <p:pic>
        <p:nvPicPr>
          <p:cNvPr id="643128288" name="Image 743884370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208642" y="5425995"/>
            <a:ext cx="1403156" cy="943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46975173" name="Image 1645314183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981072" y="11151"/>
            <a:ext cx="11210924" cy="6838949"/>
          </a:xfrm>
          <a:prstGeom prst="rect">
            <a:avLst/>
          </a:prstGeom>
        </p:spPr>
      </p:pic>
      <p:sp>
        <p:nvSpPr>
          <p:cNvPr id="1553700161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873E733-2777-A872-55F5-CCA54B87F1C2}" type="datetime1">
              <a:rPr lang="fr-FR"/>
              <a:t>08/05/2026</a:t>
            </a:fld>
            <a:endParaRPr/>
          </a:p>
        </p:txBody>
      </p:sp>
      <p:sp>
        <p:nvSpPr>
          <p:cNvPr id="19494951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40B87C13-D37F-75E7-3632-329DD9D4405D}" type="slidenum">
              <a:rPr lang="fr-FR">
                <a:latin typeface="FreeSans"/>
                <a:ea typeface="FreeSans"/>
                <a:cs typeface="FreeSans"/>
              </a:rPr>
              <a:t>79</a:t>
            </a:fld>
            <a:endParaRPr/>
          </a:p>
        </p:txBody>
      </p:sp>
      <p:sp>
        <p:nvSpPr>
          <p:cNvPr id="201116389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961206017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Analysis of the eigenvalues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1">
              <a:lnSpc>
                <a:spcPct val="114999"/>
              </a:lnSpc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Not related to curvatures</a:t>
            </a:r>
            <a:endParaRPr sz="24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1">
              <a:lnSpc>
                <a:spcPct val="114999"/>
              </a:lnSpc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Over-estimate the curvatures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>
              <a:defRPr/>
            </a:pPr>
            <a:endParaRPr/>
          </a:p>
        </p:txBody>
      </p:sp>
      <p:sp>
        <p:nvSpPr>
          <p:cNvPr id="775781761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PCA [HJ87]</a:t>
            </a:r>
            <a:endParaRPr sz="3800"/>
          </a:p>
        </p:txBody>
      </p:sp>
      <p:sp>
        <p:nvSpPr>
          <p:cNvPr id="969382106" name="ZoneTexte 459731426"/>
          <p:cNvSpPr txBox="1"/>
          <p:nvPr/>
        </p:nvSpPr>
        <p:spPr bwMode="auto">
          <a:xfrm>
            <a:off x="8082000" y="5150760"/>
            <a:ext cx="2561250" cy="36612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highlight>
                  <a:srgbClr val="FFFFFF"/>
                </a:highlight>
                <a:latin typeface="FreeSans"/>
                <a:ea typeface="FreeSans"/>
                <a:cs typeface="FreeSans"/>
              </a:rPr>
              <a:t>Ground-truth curvatures</a:t>
            </a:r>
            <a:endParaRPr>
              <a:highlight>
                <a:srgbClr val="FFFFFF"/>
              </a:highlight>
              <a:latin typeface="FreeSans"/>
              <a:cs typeface="FreeSans"/>
            </a:endParaRPr>
          </a:p>
        </p:txBody>
      </p:sp>
      <p:sp>
        <p:nvSpPr>
          <p:cNvPr id="546333259" name="ZoneTexte 352842112"/>
          <p:cNvSpPr txBox="1"/>
          <p:nvPr/>
        </p:nvSpPr>
        <p:spPr bwMode="auto">
          <a:xfrm>
            <a:off x="1565277" y="5968394"/>
            <a:ext cx="5109833" cy="3356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1" algn="l">
              <a:defRPr/>
            </a:pPr>
            <a:r>
              <a:rPr sz="1600"/>
              <a:t>eigenvectors (normal and </a:t>
            </a:r>
            <a:r>
              <a:rPr lang="fr-FR" sz="1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frame </a:t>
            </a:r>
            <a:r>
              <a:rPr sz="1600"/>
              <a:t>directions)</a:t>
            </a:r>
            <a:endParaRPr/>
          </a:p>
        </p:txBody>
      </p:sp>
      <p:sp>
        <p:nvSpPr>
          <p:cNvPr id="1562097292" name="ZoneTexte 228515590"/>
          <p:cNvSpPr txBox="1"/>
          <p:nvPr/>
        </p:nvSpPr>
        <p:spPr bwMode="auto">
          <a:xfrm>
            <a:off x="1565277" y="5490840"/>
            <a:ext cx="4773469" cy="3356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1" algn="l">
              <a:defRPr/>
            </a:pPr>
            <a:r>
              <a:rPr sz="1600"/>
              <a:t>eigenvalues (related to position’s variance)</a:t>
            </a:r>
            <a:endParaRPr/>
          </a:p>
        </p:txBody>
      </p:sp>
      <p:pic>
        <p:nvPicPr>
          <p:cNvPr id="2128656688" name="Image 662075263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208642" y="5425995"/>
            <a:ext cx="1403156" cy="943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586987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8EDE0F7-73AF-9197-E32A-6748CFAAE4A9}" type="datetime1">
              <a:rPr lang="fr-FR"/>
              <a:t>08/05/2026</a:t>
            </a:fld>
            <a:endParaRPr/>
          </a:p>
        </p:txBody>
      </p:sp>
      <p:sp>
        <p:nvSpPr>
          <p:cNvPr id="25889491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1539087-C3EE-8970-0E28-5B38E1C777E3}" type="slidenum">
              <a:rPr lang="fr-FR">
                <a:latin typeface="FreeSans"/>
                <a:ea typeface="FreeSans"/>
                <a:cs typeface="FreeSans"/>
              </a:rPr>
              <a:t>8</a:t>
            </a:fld>
            <a:endParaRPr/>
          </a:p>
        </p:txBody>
      </p:sp>
      <p:sp>
        <p:nvSpPr>
          <p:cNvPr id="145096876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01946831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defRPr/>
            </a:pPr>
            <a:r>
              <a:t>Maintenance</a:t>
            </a:r>
          </a:p>
        </p:txBody>
      </p:sp>
      <p:sp>
        <p:nvSpPr>
          <p:cNvPr id="1993296900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2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3D point clouds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Applications</a:t>
            </a:r>
            <a:endParaRPr sz="3800"/>
          </a:p>
        </p:txBody>
      </p:sp>
      <p:pic>
        <p:nvPicPr>
          <p:cNvPr id="1770337526" name="Image 2118708231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855791" y="2662235"/>
            <a:ext cx="4392976" cy="2458382"/>
          </a:xfrm>
          <a:prstGeom prst="rect">
            <a:avLst/>
          </a:prstGeom>
        </p:spPr>
      </p:pic>
      <p:pic>
        <p:nvPicPr>
          <p:cNvPr id="1549193362" name="Image 1987414392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7609577" y="2662235"/>
            <a:ext cx="4392976" cy="2458382"/>
          </a:xfrm>
          <a:prstGeom prst="rect">
            <a:avLst/>
          </a:prstGeom>
        </p:spPr>
      </p:pic>
      <p:pic>
        <p:nvPicPr>
          <p:cNvPr id="651827192" name="Graphique 709425024"/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9034455" y="2743200"/>
            <a:ext cx="2857500" cy="400050"/>
          </a:xfrm>
          <a:prstGeom prst="rect">
            <a:avLst/>
          </a:prstGeom>
        </p:spPr>
      </p:pic>
      <p:pic>
        <p:nvPicPr>
          <p:cNvPr id="1868928826" name="Image 1108246735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4246277" y="2662234"/>
            <a:ext cx="3363299" cy="24583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900338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7BC307D3-F20F-E552-3EB6-5583449DB0F9}" type="datetime1">
              <a:rPr lang="fr-FR"/>
              <a:t>08/05/2026</a:t>
            </a:fld>
            <a:endParaRPr/>
          </a:p>
        </p:txBody>
      </p:sp>
      <p:sp>
        <p:nvSpPr>
          <p:cNvPr id="151817943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9A23FE8-CBCE-663E-B9C6-43543A328B30}" type="slidenum">
              <a:rPr lang="fr-FR">
                <a:latin typeface="FreeSans"/>
                <a:ea typeface="FreeSans"/>
                <a:cs typeface="FreeSans"/>
              </a:rPr>
              <a:t>80</a:t>
            </a:fld>
            <a:endParaRPr/>
          </a:p>
        </p:txBody>
      </p:sp>
      <p:sp>
        <p:nvSpPr>
          <p:cNvPr id="42784582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22108556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Monge patch fitting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1"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2nd order bivariate polynomial</a:t>
            </a:r>
            <a:endParaRPr/>
          </a:p>
        </p:txBody>
      </p:sp>
      <p:sp>
        <p:nvSpPr>
          <p:cNvPr id="622094559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2-Monge [Gra98]</a:t>
            </a:r>
            <a:endParaRPr sz="3800"/>
          </a:p>
        </p:txBody>
      </p:sp>
      <p:pic>
        <p:nvPicPr>
          <p:cNvPr id="182293933" name="Image 630111591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423" y="996633"/>
            <a:ext cx="8514490" cy="4418244"/>
          </a:xfrm>
          <a:prstGeom prst="rect">
            <a:avLst/>
          </a:prstGeom>
        </p:spPr>
      </p:pic>
      <p:pic>
        <p:nvPicPr>
          <p:cNvPr id="425519738" name="Image 2022828546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127139" y="2605848"/>
            <a:ext cx="2832335" cy="511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83574326" name="Image 1277730632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423" y="995260"/>
            <a:ext cx="8514489" cy="4418244"/>
          </a:xfrm>
          <a:prstGeom prst="rect">
            <a:avLst/>
          </a:prstGeom>
        </p:spPr>
      </p:pic>
      <p:sp>
        <p:nvSpPr>
          <p:cNvPr id="187886013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E68E0A9-3EE0-2433-D501-AA887F0AEEE5}" type="datetime1">
              <a:rPr lang="fr-FR"/>
              <a:t>08/05/2026</a:t>
            </a:fld>
            <a:endParaRPr/>
          </a:p>
        </p:txBody>
      </p:sp>
      <p:sp>
        <p:nvSpPr>
          <p:cNvPr id="97011689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5773C22A-D7D6-CF4F-3BB0-5B29817F02FC}" type="slidenum">
              <a:rPr lang="fr-FR">
                <a:latin typeface="FreeSans"/>
                <a:ea typeface="FreeSans"/>
                <a:cs typeface="FreeSans"/>
              </a:rPr>
              <a:t>81</a:t>
            </a:fld>
            <a:endParaRPr/>
          </a:p>
        </p:txBody>
      </p:sp>
      <p:sp>
        <p:nvSpPr>
          <p:cNvPr id="35836179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522864019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Monge patch fitting</a:t>
            </a:r>
            <a:endParaRPr/>
          </a:p>
          <a:p>
            <a:pPr lvl="1">
              <a:lnSpc>
                <a:spcPct val="114999"/>
              </a:lnSpc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2nd order bivariate polynomial</a:t>
            </a:r>
            <a:endParaRPr lang="fr-FR"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>
              <a:defRPr/>
            </a:pPr>
            <a:endParaRPr sz="2800"/>
          </a:p>
          <a:p>
            <a:pPr>
              <a:defRPr/>
            </a:pPr>
            <a:endParaRPr/>
          </a:p>
        </p:txBody>
      </p:sp>
      <p:sp>
        <p:nvSpPr>
          <p:cNvPr id="2003710668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2-Monge [Gra98]</a:t>
            </a:r>
            <a:endParaRPr sz="3800"/>
          </a:p>
        </p:txBody>
      </p:sp>
      <p:pic>
        <p:nvPicPr>
          <p:cNvPr id="79819594" name="Image 1433280492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2871462" y="3452228"/>
            <a:ext cx="2550465" cy="825762"/>
          </a:xfrm>
          <a:prstGeom prst="rect">
            <a:avLst/>
          </a:prstGeom>
        </p:spPr>
      </p:pic>
      <p:sp>
        <p:nvSpPr>
          <p:cNvPr id="1283751948" name="ZoneTexte 1895889822"/>
          <p:cNvSpPr txBox="1"/>
          <p:nvPr/>
        </p:nvSpPr>
        <p:spPr bwMode="auto">
          <a:xfrm>
            <a:off x="7140" y="3570767"/>
            <a:ext cx="2996604" cy="65262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lnSpc>
                <a:spcPct val="114999"/>
              </a:lnSpc>
              <a:defRPr/>
            </a:pPr>
            <a:r>
              <a:rPr lang="fr-FR" sz="1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height to the plane </a:t>
            </a:r>
            <a:endParaRPr/>
          </a:p>
          <a:p>
            <a:pPr algn="r">
              <a:lnSpc>
                <a:spcPct val="114999"/>
              </a:lnSpc>
              <a:defRPr/>
            </a:pPr>
            <a:r>
              <a:rPr lang="fr-FR" sz="1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2D point coordinates</a:t>
            </a:r>
            <a:endParaRPr sz="1600">
              <a:latin typeface="FreeSans"/>
              <a:ea typeface="FreeSans"/>
              <a:cs typeface="FreeSans"/>
            </a:endParaRPr>
          </a:p>
        </p:txBody>
      </p:sp>
      <p:pic>
        <p:nvPicPr>
          <p:cNvPr id="1683266231" name="Image 1619127792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127138" y="2605847"/>
            <a:ext cx="2832334" cy="51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46281163" name="Image 116695147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423" y="995260"/>
            <a:ext cx="8514489" cy="4418244"/>
          </a:xfrm>
          <a:prstGeom prst="rect">
            <a:avLst/>
          </a:prstGeom>
        </p:spPr>
      </p:pic>
      <p:sp>
        <p:nvSpPr>
          <p:cNvPr id="106654007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63BE2B74-D852-8FA8-0F62-07119FE26C61}" type="datetime1">
              <a:rPr lang="fr-FR"/>
              <a:t>08/05/2026</a:t>
            </a:fld>
            <a:endParaRPr/>
          </a:p>
        </p:txBody>
      </p:sp>
      <p:sp>
        <p:nvSpPr>
          <p:cNvPr id="159299461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18930E0-7605-AFAF-F132-0A7FF1E4E564}" type="slidenum">
              <a:rPr lang="fr-FR">
                <a:latin typeface="FreeSans"/>
                <a:ea typeface="FreeSans"/>
                <a:cs typeface="FreeSans"/>
              </a:rPr>
              <a:t>82</a:t>
            </a:fld>
            <a:endParaRPr/>
          </a:p>
        </p:txBody>
      </p:sp>
      <p:sp>
        <p:nvSpPr>
          <p:cNvPr id="1559328734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249239707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2-Monge [Gra98]</a:t>
            </a:r>
            <a:endParaRPr sz="3800"/>
          </a:p>
        </p:txBody>
      </p:sp>
      <p:sp>
        <p:nvSpPr>
          <p:cNvPr id="992511614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7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Monge patch fitting</a:t>
            </a:r>
            <a:endParaRPr/>
          </a:p>
          <a:p>
            <a:pPr lvl="1">
              <a:lnSpc>
                <a:spcPct val="114999"/>
              </a:lnSpc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2nd order bivariate polynomial</a:t>
            </a:r>
            <a:endParaRPr lang="fr-FR"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>
              <a:defRPr/>
            </a:pPr>
            <a:endParaRPr sz="2800"/>
          </a:p>
          <a:p>
            <a:pPr>
              <a:defRPr/>
            </a:pPr>
            <a:endParaRPr/>
          </a:p>
        </p:txBody>
      </p:sp>
      <p:pic>
        <p:nvPicPr>
          <p:cNvPr id="593134277" name="Image 1263587205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2871462" y="3452228"/>
            <a:ext cx="2550465" cy="825762"/>
          </a:xfrm>
          <a:prstGeom prst="rect">
            <a:avLst/>
          </a:prstGeom>
        </p:spPr>
      </p:pic>
      <p:sp>
        <p:nvSpPr>
          <p:cNvPr id="462972237" name="ZoneTexte 1633853998"/>
          <p:cNvSpPr txBox="1"/>
          <p:nvPr/>
        </p:nvSpPr>
        <p:spPr bwMode="auto">
          <a:xfrm>
            <a:off x="7140" y="3570767"/>
            <a:ext cx="2996604" cy="65262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lnSpc>
                <a:spcPct val="114999"/>
              </a:lnSpc>
              <a:defRPr/>
            </a:pPr>
            <a:r>
              <a:rPr lang="fr-FR" sz="1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height to the plane </a:t>
            </a:r>
            <a:endParaRPr/>
          </a:p>
          <a:p>
            <a:pPr algn="r">
              <a:lnSpc>
                <a:spcPct val="114999"/>
              </a:lnSpc>
              <a:defRPr/>
            </a:pPr>
            <a:r>
              <a:rPr lang="fr-FR" sz="1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2D point coordinates</a:t>
            </a:r>
            <a:endParaRPr sz="1600">
              <a:latin typeface="FreeSans"/>
              <a:ea typeface="FreeSans"/>
              <a:cs typeface="FreeSans"/>
            </a:endParaRPr>
          </a:p>
        </p:txBody>
      </p:sp>
      <p:pic>
        <p:nvPicPr>
          <p:cNvPr id="741000961" name="Image 1871501164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127138" y="2605847"/>
            <a:ext cx="2832334" cy="51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20765352" name="Image 834837770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423" y="995260"/>
            <a:ext cx="8514489" cy="4418244"/>
          </a:xfrm>
          <a:prstGeom prst="rect">
            <a:avLst/>
          </a:prstGeom>
        </p:spPr>
      </p:pic>
      <p:sp>
        <p:nvSpPr>
          <p:cNvPr id="114226762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2172A96-97F2-7BB5-F78F-7D1699C7F9F2}" type="datetime1">
              <a:rPr lang="fr-FR"/>
              <a:t>08/05/2026</a:t>
            </a:fld>
            <a:endParaRPr/>
          </a:p>
        </p:txBody>
      </p:sp>
      <p:sp>
        <p:nvSpPr>
          <p:cNvPr id="95664748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0038C4B9-C2AE-6B4E-9342-231EB5249AA7}" type="slidenum">
              <a:rPr lang="fr-FR">
                <a:latin typeface="FreeSans"/>
                <a:ea typeface="FreeSans"/>
                <a:cs typeface="FreeSans"/>
              </a:rPr>
              <a:t>83</a:t>
            </a:fld>
            <a:endParaRPr/>
          </a:p>
        </p:txBody>
      </p:sp>
      <p:sp>
        <p:nvSpPr>
          <p:cNvPr id="11978109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796117345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2-Monge [Gra98]</a:t>
            </a:r>
            <a:endParaRPr sz="3800"/>
          </a:p>
        </p:txBody>
      </p:sp>
      <p:sp>
        <p:nvSpPr>
          <p:cNvPr id="102552301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7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Monge patch fitting</a:t>
            </a:r>
            <a:endParaRPr/>
          </a:p>
          <a:p>
            <a:pPr lvl="1">
              <a:lnSpc>
                <a:spcPct val="114999"/>
              </a:lnSpc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2nd order bivariate polynomial</a:t>
            </a:r>
            <a:endParaRPr lang="fr-FR"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>
              <a:defRPr/>
            </a:pPr>
            <a:endParaRPr sz="2800"/>
          </a:p>
          <a:p>
            <a:pPr>
              <a:defRPr/>
            </a:pPr>
            <a:endParaRPr/>
          </a:p>
        </p:txBody>
      </p:sp>
      <p:pic>
        <p:nvPicPr>
          <p:cNvPr id="1587473944" name="Image 2074086673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2871462" y="3452228"/>
            <a:ext cx="2550465" cy="825762"/>
          </a:xfrm>
          <a:prstGeom prst="rect">
            <a:avLst/>
          </a:prstGeom>
        </p:spPr>
      </p:pic>
      <p:sp>
        <p:nvSpPr>
          <p:cNvPr id="1330634623" name="ZoneTexte 308758497"/>
          <p:cNvSpPr txBox="1"/>
          <p:nvPr/>
        </p:nvSpPr>
        <p:spPr bwMode="auto">
          <a:xfrm>
            <a:off x="7140" y="3570767"/>
            <a:ext cx="2996604" cy="65262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lnSpc>
                <a:spcPct val="114999"/>
              </a:lnSpc>
              <a:defRPr/>
            </a:pPr>
            <a:r>
              <a:rPr lang="fr-FR" sz="1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height to the plane </a:t>
            </a:r>
            <a:endParaRPr/>
          </a:p>
          <a:p>
            <a:pPr algn="r">
              <a:lnSpc>
                <a:spcPct val="114999"/>
              </a:lnSpc>
              <a:defRPr/>
            </a:pPr>
            <a:r>
              <a:rPr lang="fr-FR" sz="1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2D point coordinates</a:t>
            </a:r>
            <a:endParaRPr sz="1600">
              <a:latin typeface="FreeSans"/>
              <a:ea typeface="FreeSans"/>
              <a:cs typeface="FreeSans"/>
            </a:endParaRPr>
          </a:p>
        </p:txBody>
      </p:sp>
      <p:pic>
        <p:nvPicPr>
          <p:cNvPr id="2001298906" name="Image 140365459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127138" y="2605847"/>
            <a:ext cx="2832334" cy="51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15757625" name="Graphique 1560277501"/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4572423" y="995261"/>
            <a:ext cx="8514490" cy="4419612"/>
          </a:xfrm>
          <a:prstGeom prst="rect">
            <a:avLst/>
          </a:prstGeom>
        </p:spPr>
      </p:pic>
      <p:sp>
        <p:nvSpPr>
          <p:cNvPr id="146155773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ABC7810A-FC4B-1D56-0675-A1BCA4643030}" type="datetime1">
              <a:rPr lang="fr-FR"/>
              <a:t>08/05/2026</a:t>
            </a:fld>
            <a:endParaRPr/>
          </a:p>
        </p:txBody>
      </p:sp>
      <p:sp>
        <p:nvSpPr>
          <p:cNvPr id="93999785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4C5032A6-3877-E372-15C6-BA81D3A3D9AD}" type="slidenum">
              <a:rPr lang="fr-FR">
                <a:latin typeface="FreeSans"/>
                <a:ea typeface="FreeSans"/>
                <a:cs typeface="FreeSans"/>
              </a:rPr>
              <a:t>84</a:t>
            </a:fld>
            <a:endParaRPr/>
          </a:p>
        </p:txBody>
      </p:sp>
      <p:sp>
        <p:nvSpPr>
          <p:cNvPr id="167925119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373579404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2-Monge [Gra98]</a:t>
            </a:r>
            <a:endParaRPr sz="3800"/>
          </a:p>
        </p:txBody>
      </p:sp>
      <p:sp>
        <p:nvSpPr>
          <p:cNvPr id="98368825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7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Monge patch fitting</a:t>
            </a:r>
            <a:endParaRPr/>
          </a:p>
          <a:p>
            <a:pPr lvl="1">
              <a:lnSpc>
                <a:spcPct val="114999"/>
              </a:lnSpc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2nd order bivariate polynomial</a:t>
            </a:r>
            <a:endParaRPr lang="fr-FR"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>
              <a:defRPr/>
            </a:pPr>
            <a:endParaRPr sz="2800"/>
          </a:p>
          <a:p>
            <a:pPr>
              <a:defRPr/>
            </a:pPr>
            <a:endParaRPr/>
          </a:p>
        </p:txBody>
      </p:sp>
      <p:pic>
        <p:nvPicPr>
          <p:cNvPr id="63799694" name="Image 298689077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2871462" y="3452228"/>
            <a:ext cx="2550465" cy="825762"/>
          </a:xfrm>
          <a:prstGeom prst="rect">
            <a:avLst/>
          </a:prstGeom>
        </p:spPr>
      </p:pic>
      <p:sp>
        <p:nvSpPr>
          <p:cNvPr id="23386532" name="ZoneTexte 1238154194"/>
          <p:cNvSpPr txBox="1"/>
          <p:nvPr/>
        </p:nvSpPr>
        <p:spPr bwMode="auto">
          <a:xfrm>
            <a:off x="7140" y="3570767"/>
            <a:ext cx="2996604" cy="65262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lnSpc>
                <a:spcPct val="114999"/>
              </a:lnSpc>
              <a:defRPr/>
            </a:pPr>
            <a:r>
              <a:rPr lang="fr-FR" sz="1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height to the plane </a:t>
            </a:r>
            <a:endParaRPr/>
          </a:p>
          <a:p>
            <a:pPr algn="r">
              <a:lnSpc>
                <a:spcPct val="114999"/>
              </a:lnSpc>
              <a:defRPr/>
            </a:pPr>
            <a:r>
              <a:rPr lang="fr-FR" sz="1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2D point coordinates</a:t>
            </a:r>
            <a:endParaRPr sz="1600">
              <a:latin typeface="FreeSans"/>
              <a:ea typeface="FreeSans"/>
              <a:cs typeface="FreeSans"/>
            </a:endParaRPr>
          </a:p>
        </p:txBody>
      </p:sp>
      <p:pic>
        <p:nvPicPr>
          <p:cNvPr id="1153549622" name="Image 1648937828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127138" y="2605847"/>
            <a:ext cx="2832334" cy="51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525247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748BF00D-8AD7-A4A7-448B-6DAF46BD2B5D}" type="datetime1">
              <a:rPr lang="fr-FR"/>
              <a:t>08/05/2026</a:t>
            </a:fld>
            <a:endParaRPr/>
          </a:p>
        </p:txBody>
      </p:sp>
      <p:sp>
        <p:nvSpPr>
          <p:cNvPr id="38273652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8FBF94C-E9E2-94C9-22A5-80F1E60D48CA}" type="slidenum">
              <a:rPr lang="fr-FR">
                <a:latin typeface="FreeSans"/>
                <a:ea typeface="FreeSans"/>
                <a:cs typeface="FreeSans"/>
              </a:rPr>
              <a:t>85</a:t>
            </a:fld>
            <a:endParaRPr/>
          </a:p>
        </p:txBody>
      </p:sp>
      <p:sp>
        <p:nvSpPr>
          <p:cNvPr id="615552374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64854346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2-Monge [Gra98]</a:t>
            </a:r>
            <a:endParaRPr sz="3800"/>
          </a:p>
        </p:txBody>
      </p:sp>
      <p:pic>
        <p:nvPicPr>
          <p:cNvPr id="1034053689" name="Image 189860303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423" y="996627"/>
            <a:ext cx="8514486" cy="4418241"/>
          </a:xfrm>
          <a:prstGeom prst="rect">
            <a:avLst/>
          </a:prstGeom>
        </p:spPr>
      </p:pic>
      <p:sp>
        <p:nvSpPr>
          <p:cNvPr id="161031260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7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Monge patch fitting</a:t>
            </a:r>
            <a:endParaRPr/>
          </a:p>
          <a:p>
            <a:pPr lvl="1">
              <a:lnSpc>
                <a:spcPct val="114999"/>
              </a:lnSpc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2nd order bivariate polynomial</a:t>
            </a:r>
            <a:endParaRPr lang="fr-FR"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>
              <a:defRPr/>
            </a:pPr>
            <a:endParaRPr sz="2800"/>
          </a:p>
          <a:p>
            <a:pPr>
              <a:defRPr/>
            </a:pPr>
            <a:endParaRPr/>
          </a:p>
        </p:txBody>
      </p:sp>
      <p:pic>
        <p:nvPicPr>
          <p:cNvPr id="1177777104" name="Image 1853234059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2871462" y="3452228"/>
            <a:ext cx="2550465" cy="825762"/>
          </a:xfrm>
          <a:prstGeom prst="rect">
            <a:avLst/>
          </a:prstGeom>
        </p:spPr>
      </p:pic>
      <p:sp>
        <p:nvSpPr>
          <p:cNvPr id="1634021480" name="ZoneTexte 1230283094"/>
          <p:cNvSpPr txBox="1"/>
          <p:nvPr/>
        </p:nvSpPr>
        <p:spPr bwMode="auto">
          <a:xfrm>
            <a:off x="7140" y="3570767"/>
            <a:ext cx="2996244" cy="65262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lnSpc>
                <a:spcPct val="114999"/>
              </a:lnSpc>
              <a:defRPr/>
            </a:pPr>
            <a:r>
              <a:rPr lang="fr-FR" sz="1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height to the plane </a:t>
            </a:r>
            <a:endParaRPr/>
          </a:p>
          <a:p>
            <a:pPr algn="r">
              <a:lnSpc>
                <a:spcPct val="114999"/>
              </a:lnSpc>
              <a:defRPr/>
            </a:pPr>
            <a:r>
              <a:rPr lang="fr-FR" sz="16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2D point coordinates</a:t>
            </a:r>
            <a:endParaRPr sz="1600">
              <a:latin typeface="FreeSans"/>
              <a:ea typeface="FreeSans"/>
              <a:cs typeface="FreeSans"/>
            </a:endParaRPr>
          </a:p>
        </p:txBody>
      </p:sp>
      <p:pic>
        <p:nvPicPr>
          <p:cNvPr id="1445596427" name="Image 465727703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127138" y="2605847"/>
            <a:ext cx="2832334" cy="51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02747149" name="Image 629885155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981069" y="11149"/>
            <a:ext cx="11210924" cy="6838949"/>
          </a:xfrm>
          <a:prstGeom prst="rect">
            <a:avLst/>
          </a:prstGeom>
        </p:spPr>
      </p:pic>
      <p:sp>
        <p:nvSpPr>
          <p:cNvPr id="100159116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AEA8ACB-210A-D864-0FC2-320C9D63DD65}" type="datetime1">
              <a:rPr lang="fr-FR"/>
              <a:t>08/05/2026</a:t>
            </a:fld>
            <a:endParaRPr/>
          </a:p>
        </p:txBody>
      </p:sp>
      <p:sp>
        <p:nvSpPr>
          <p:cNvPr id="84925130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D924EB9F-EB5B-ED8E-0153-A6FF82322199}" type="slidenum">
              <a:rPr lang="fr-FR">
                <a:latin typeface="FreeSans"/>
                <a:ea typeface="FreeSans"/>
                <a:cs typeface="FreeSans"/>
              </a:rPr>
              <a:t>86</a:t>
            </a:fld>
            <a:endParaRPr/>
          </a:p>
        </p:txBody>
      </p:sp>
      <p:sp>
        <p:nvSpPr>
          <p:cNvPr id="139828396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076607316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Estimate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1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Weingarten Map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Requirements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1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Initial tangent frame</a:t>
            </a:r>
            <a:endParaRPr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lnSpc>
                <a:spcPct val="114999"/>
              </a:lnSpc>
              <a:buFont typeface="Arial"/>
              <a:buNone/>
              <a:defRPr/>
            </a:pPr>
            <a:endParaRPr sz="2800">
              <a:latin typeface="FreeSans"/>
              <a:ea typeface="FreeSans"/>
              <a:cs typeface="FreeSans"/>
            </a:endParaRPr>
          </a:p>
          <a:p>
            <a:pPr>
              <a:defRPr/>
            </a:pPr>
            <a:endParaRPr/>
          </a:p>
        </p:txBody>
      </p:sp>
      <p:sp>
        <p:nvSpPr>
          <p:cNvPr id="927864528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2-Monge [Gra98]</a:t>
            </a:r>
            <a:endParaRPr sz="3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590066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472412F-6E11-C62A-B065-9C66B5698144}" type="datetime1">
              <a:rPr lang="fr-FR"/>
              <a:t>08/05/2026</a:t>
            </a:fld>
            <a:endParaRPr/>
          </a:p>
        </p:txBody>
      </p:sp>
      <p:sp>
        <p:nvSpPr>
          <p:cNvPr id="94288690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7449F3C9-CA7D-ADB3-986C-67C0D05043E5}" type="slidenum">
              <a:rPr lang="fr-FR">
                <a:latin typeface="FreeSans"/>
                <a:ea typeface="FreeSans"/>
                <a:cs typeface="FreeSans"/>
              </a:rPr>
              <a:t>87</a:t>
            </a:fld>
            <a:endParaRPr/>
          </a:p>
        </p:txBody>
      </p:sp>
      <p:sp>
        <p:nvSpPr>
          <p:cNvPr id="197905042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892279052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Monge patch fitting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1"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Higher order bivariate polynomial</a:t>
            </a:r>
            <a:endParaRPr lang="fr-FR"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Normal refinement </a:t>
            </a: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857025878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JetFitting [CP05]</a:t>
            </a:r>
            <a:endParaRPr sz="3800"/>
          </a:p>
        </p:txBody>
      </p:sp>
      <p:pic>
        <p:nvPicPr>
          <p:cNvPr id="2144182101" name="Image 804436315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423" y="996627"/>
            <a:ext cx="8514486" cy="44182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06048480" name="Image 169686789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432" y="996630"/>
            <a:ext cx="8514477" cy="4418236"/>
          </a:xfrm>
          <a:prstGeom prst="rect">
            <a:avLst/>
          </a:prstGeom>
        </p:spPr>
      </p:pic>
      <p:sp>
        <p:nvSpPr>
          <p:cNvPr id="116240725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5CC7361-5061-A9B8-617B-4AA23F80F133}" type="datetime1">
              <a:rPr lang="fr-FR"/>
              <a:t>08/05/2026</a:t>
            </a:fld>
            <a:endParaRPr/>
          </a:p>
        </p:txBody>
      </p:sp>
      <p:sp>
        <p:nvSpPr>
          <p:cNvPr id="192374542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27CEE2A-8AE5-3EE4-0E15-4B146C75F171}" type="slidenum">
              <a:rPr lang="fr-FR">
                <a:latin typeface="FreeSans"/>
                <a:ea typeface="FreeSans"/>
                <a:cs typeface="FreeSans"/>
              </a:rPr>
              <a:t>88</a:t>
            </a:fld>
            <a:endParaRPr/>
          </a:p>
        </p:txBody>
      </p:sp>
      <p:sp>
        <p:nvSpPr>
          <p:cNvPr id="134838118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099426911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Monge patch fitting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1"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Higher order bivariate polynomial</a:t>
            </a:r>
            <a:endParaRPr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Normal refinement </a:t>
            </a:r>
            <a:endParaRPr/>
          </a:p>
        </p:txBody>
      </p:sp>
      <p:sp>
        <p:nvSpPr>
          <p:cNvPr id="734831338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JetFitting [CP05]</a:t>
            </a:r>
            <a:endParaRPr sz="3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26147586" name="Image 540538439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423" y="995944"/>
            <a:ext cx="8514488" cy="4418241"/>
          </a:xfrm>
          <a:prstGeom prst="rect">
            <a:avLst/>
          </a:prstGeom>
        </p:spPr>
      </p:pic>
      <p:sp>
        <p:nvSpPr>
          <p:cNvPr id="93817651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DC1985C-9D9F-D9FF-11EA-DA656BFF139F}" type="datetime1">
              <a:rPr lang="fr-FR"/>
              <a:t>08/05/2026</a:t>
            </a:fld>
            <a:endParaRPr/>
          </a:p>
        </p:txBody>
      </p:sp>
      <p:sp>
        <p:nvSpPr>
          <p:cNvPr id="113614605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2AA08011-1B80-B015-8402-24B6F2700009}" type="slidenum">
              <a:rPr lang="fr-FR">
                <a:latin typeface="FreeSans"/>
                <a:ea typeface="FreeSans"/>
                <a:cs typeface="FreeSans"/>
              </a:rPr>
              <a:t>89</a:t>
            </a:fld>
            <a:endParaRPr/>
          </a:p>
        </p:txBody>
      </p:sp>
      <p:sp>
        <p:nvSpPr>
          <p:cNvPr id="337083514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888776440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Monge patch fitting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1"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Higher order bivariate polynomial</a:t>
            </a:r>
            <a:endParaRPr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Normal refinement </a:t>
            </a:r>
            <a:endParaRPr/>
          </a:p>
        </p:txBody>
      </p:sp>
      <p:sp>
        <p:nvSpPr>
          <p:cNvPr id="585011752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JetFitting [CP05]</a:t>
            </a:r>
            <a:endParaRPr sz="3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22036806" name="Image 2131672928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609577" y="2662235"/>
            <a:ext cx="4392976" cy="2458382"/>
          </a:xfrm>
          <a:prstGeom prst="rect">
            <a:avLst/>
          </a:prstGeom>
        </p:spPr>
      </p:pic>
      <p:pic>
        <p:nvPicPr>
          <p:cNvPr id="1235566954" name="Image 1089408374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9034455" y="2743200"/>
            <a:ext cx="2857500" cy="400050"/>
          </a:xfrm>
          <a:prstGeom prst="rect">
            <a:avLst/>
          </a:prstGeom>
        </p:spPr>
      </p:pic>
      <p:pic>
        <p:nvPicPr>
          <p:cNvPr id="1791468111" name="Image 177518808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4246277" y="2662234"/>
            <a:ext cx="3363299" cy="2458383"/>
          </a:xfrm>
          <a:prstGeom prst="rect">
            <a:avLst/>
          </a:prstGeom>
        </p:spPr>
      </p:pic>
      <p:sp>
        <p:nvSpPr>
          <p:cNvPr id="1045834669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D8357FF-720F-41F1-1119-4E27EBE531D9}" type="datetime1">
              <a:rPr lang="fr-FR"/>
              <a:t>08/05/2026</a:t>
            </a:fld>
            <a:endParaRPr/>
          </a:p>
        </p:txBody>
      </p:sp>
      <p:sp>
        <p:nvSpPr>
          <p:cNvPr id="218701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54F6355-9219-45F3-0ACD-AE0D75B2F464}" type="slidenum">
              <a:rPr lang="fr-FR">
                <a:latin typeface="FreeSans"/>
                <a:ea typeface="FreeSans"/>
                <a:cs typeface="FreeSans"/>
              </a:rPr>
              <a:t>9</a:t>
            </a:fld>
            <a:endParaRPr/>
          </a:p>
        </p:txBody>
      </p:sp>
      <p:sp>
        <p:nvSpPr>
          <p:cNvPr id="1334744824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11384072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3707" y="1520451"/>
            <a:ext cx="11264578" cy="4351338"/>
          </a:xfrm>
        </p:spPr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defRPr/>
            </a:pPr>
            <a:r>
              <a:t>Maintenance</a:t>
            </a:r>
          </a:p>
          <a:p>
            <a:pPr lvl="0">
              <a:defRPr/>
            </a:pPr>
            <a:r>
              <a:t>Cultural Heritage</a:t>
            </a:r>
          </a:p>
        </p:txBody>
      </p:sp>
      <p:sp>
        <p:nvSpPr>
          <p:cNvPr id="1445388577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14322" y="11151"/>
            <a:ext cx="11563346" cy="1036584"/>
          </a:xfrm>
        </p:spPr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chemeClr val="bg1">
                    <a:lumMod val="65000"/>
                  </a:schemeClr>
                </a:solidFill>
                <a:latin typeface="FreeSans"/>
                <a:ea typeface="FreeSans"/>
                <a:cs typeface="FreeSans"/>
              </a:rPr>
              <a:t>3D point clouds 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– Applications</a:t>
            </a:r>
            <a:endParaRPr sz="3800"/>
          </a:p>
        </p:txBody>
      </p:sp>
      <p:pic>
        <p:nvPicPr>
          <p:cNvPr id="1067640279" name="Image 1002709709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5448295" y="3143250"/>
            <a:ext cx="6879003" cy="2622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04858499" name="Image 330643999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423" y="995260"/>
            <a:ext cx="8514488" cy="4418244"/>
          </a:xfrm>
          <a:prstGeom prst="rect">
            <a:avLst/>
          </a:prstGeom>
        </p:spPr>
      </p:pic>
      <p:sp>
        <p:nvSpPr>
          <p:cNvPr id="93597578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FFC0590A-6C8E-63D6-9280-10F88D9FFE22}" type="datetime1">
              <a:rPr lang="fr-FR"/>
              <a:t>08/05/2026</a:t>
            </a:fld>
            <a:endParaRPr/>
          </a:p>
        </p:txBody>
      </p:sp>
      <p:sp>
        <p:nvSpPr>
          <p:cNvPr id="187646353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420DCFE4-B1CE-1622-AEA0-7EFF30836FA1}" type="slidenum">
              <a:rPr lang="fr-FR">
                <a:latin typeface="FreeSans"/>
                <a:ea typeface="FreeSans"/>
                <a:cs typeface="FreeSans"/>
              </a:rPr>
              <a:t>90</a:t>
            </a:fld>
            <a:endParaRPr/>
          </a:p>
        </p:txBody>
      </p:sp>
      <p:sp>
        <p:nvSpPr>
          <p:cNvPr id="194969495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482610374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Monge patch fitting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1"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Higher order bivariate polynomial</a:t>
            </a:r>
            <a:endParaRPr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Normal refinement </a:t>
            </a:r>
            <a:endParaRPr/>
          </a:p>
        </p:txBody>
      </p:sp>
      <p:sp>
        <p:nvSpPr>
          <p:cNvPr id="865973458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JetFitting [CP05]</a:t>
            </a:r>
            <a:endParaRPr sz="3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43435265" name="Image 520183196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423" y="995260"/>
            <a:ext cx="8514488" cy="4418244"/>
          </a:xfrm>
          <a:prstGeom prst="rect">
            <a:avLst/>
          </a:prstGeom>
        </p:spPr>
      </p:pic>
      <p:sp>
        <p:nvSpPr>
          <p:cNvPr id="1984112509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3A4BA5D-6853-93C6-9B2F-EA1A5F2EFAB6}" type="datetime1">
              <a:rPr lang="fr-FR"/>
              <a:t>08/05/2026</a:t>
            </a:fld>
            <a:endParaRPr/>
          </a:p>
        </p:txBody>
      </p:sp>
      <p:sp>
        <p:nvSpPr>
          <p:cNvPr id="88507604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CBDEF85-D830-92F7-3685-F133671A9D79}" type="slidenum">
              <a:rPr lang="fr-FR">
                <a:latin typeface="FreeSans"/>
                <a:ea typeface="FreeSans"/>
                <a:cs typeface="FreeSans"/>
              </a:rPr>
              <a:t>91</a:t>
            </a:fld>
            <a:endParaRPr/>
          </a:p>
        </p:txBody>
      </p:sp>
      <p:sp>
        <p:nvSpPr>
          <p:cNvPr id="50884278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181318664" name="Espace réservé du contenu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Estimate</a:t>
            </a:r>
            <a:endParaRPr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lnSpc>
                <a:spcPct val="114999"/>
              </a:lnSpc>
              <a:buFont typeface="Wingdings"/>
              <a:buChar char="§"/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Weingarten Map</a:t>
            </a:r>
            <a:endParaRPr sz="24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Requirements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1">
              <a:lnSpc>
                <a:spcPct val="114999"/>
              </a:lnSpc>
              <a:buFont typeface="Wingdings"/>
              <a:buChar char="§"/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Initial tangent frame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</p:txBody>
      </p:sp>
      <p:sp>
        <p:nvSpPr>
          <p:cNvPr id="230035393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JetFitting [CP05]</a:t>
            </a:r>
            <a:endParaRPr sz="3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5426875" name="Image 27843912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981072" y="9524"/>
            <a:ext cx="11210924" cy="6838949"/>
          </a:xfrm>
          <a:prstGeom prst="rect">
            <a:avLst/>
          </a:prstGeom>
        </p:spPr>
      </p:pic>
      <p:sp>
        <p:nvSpPr>
          <p:cNvPr id="15132822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66EA1FB-E416-5A60-AAE0-EA7850CAE774}" type="datetime1">
              <a:rPr lang="fr-FR"/>
              <a:t>08/05/2026</a:t>
            </a:fld>
            <a:endParaRPr/>
          </a:p>
        </p:txBody>
      </p:sp>
      <p:sp>
        <p:nvSpPr>
          <p:cNvPr id="85558600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3B0936FB-E0EF-72AA-0F94-BEFDF60EF611}" type="slidenum">
              <a:rPr lang="fr-FR">
                <a:latin typeface="FreeSans"/>
                <a:ea typeface="FreeSans"/>
                <a:cs typeface="FreeSans"/>
              </a:rPr>
              <a:t>92</a:t>
            </a:fld>
            <a:endParaRPr/>
          </a:p>
        </p:txBody>
      </p:sp>
      <p:sp>
        <p:nvSpPr>
          <p:cNvPr id="13056360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133745319" name="Espace réservé du contenu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Estimate</a:t>
            </a:r>
            <a:endParaRPr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lnSpc>
                <a:spcPct val="114999"/>
              </a:lnSpc>
              <a:buFont typeface="Wingdings"/>
              <a:buChar char="§"/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Weingarten Map</a:t>
            </a:r>
            <a:endParaRPr sz="24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Requirements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1">
              <a:lnSpc>
                <a:spcPct val="114999"/>
              </a:lnSpc>
              <a:buFont typeface="Wingdings"/>
              <a:buChar char="§"/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Initial tangent frame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</p:txBody>
      </p:sp>
      <p:sp>
        <p:nvSpPr>
          <p:cNvPr id="1683102673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JetFitting [CP05]</a:t>
            </a:r>
            <a:endParaRPr sz="3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14885121" name="Image 1654020333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423" y="995259"/>
            <a:ext cx="8514487" cy="4418244"/>
          </a:xfrm>
          <a:prstGeom prst="rect">
            <a:avLst/>
          </a:prstGeom>
        </p:spPr>
      </p:pic>
      <p:sp>
        <p:nvSpPr>
          <p:cNvPr id="1184432999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B2E51EA5-9B1E-0A64-2C53-AD40BED4B933}" type="datetime1">
              <a:rPr lang="fr-FR"/>
              <a:t>08/05/2026</a:t>
            </a:fld>
            <a:endParaRPr/>
          </a:p>
        </p:txBody>
      </p:sp>
      <p:sp>
        <p:nvSpPr>
          <p:cNvPr id="167020627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7D535350-0AA1-A7AF-6792-0A25C36AD707}" type="slidenum">
              <a:rPr lang="fr-FR">
                <a:latin typeface="FreeSans"/>
                <a:ea typeface="FreeSans"/>
                <a:cs typeface="FreeSans"/>
              </a:rPr>
              <a:t>93</a:t>
            </a:fld>
            <a:endParaRPr/>
          </a:p>
        </p:txBody>
      </p:sp>
      <p:sp>
        <p:nvSpPr>
          <p:cNvPr id="197122512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715174259" name="Espace réservé du contenu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Algebraic sphere fitting</a:t>
            </a:r>
            <a:endParaRPr>
              <a:latin typeface="FreeSans"/>
              <a:ea typeface="FreeSans"/>
              <a:cs typeface="FreeSans"/>
            </a:endParaRPr>
          </a:p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Based on Pratt’s work [Pra87]</a:t>
            </a:r>
            <a:endParaRPr/>
          </a:p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Closed-form formulation</a:t>
            </a:r>
            <a:endParaRPr/>
          </a:p>
        </p:txBody>
      </p:sp>
      <p:sp>
        <p:nvSpPr>
          <p:cNvPr id="838769701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APSS [GG07]</a:t>
            </a:r>
            <a:endParaRPr sz="3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93673019" name="Image 57181601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429" y="995261"/>
            <a:ext cx="8514477" cy="6286883"/>
          </a:xfrm>
          <a:prstGeom prst="rect">
            <a:avLst/>
          </a:prstGeom>
        </p:spPr>
      </p:pic>
      <p:sp>
        <p:nvSpPr>
          <p:cNvPr id="9182324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A77EEDF-C539-5727-32CC-FAB26D77D9A8}" type="datetime1">
              <a:rPr lang="fr-FR"/>
              <a:t>08/05/2026</a:t>
            </a:fld>
            <a:endParaRPr/>
          </a:p>
        </p:txBody>
      </p:sp>
      <p:sp>
        <p:nvSpPr>
          <p:cNvPr id="10666248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118DD758-8D56-4476-9383-545EDBF0FAA3}" type="slidenum">
              <a:rPr lang="fr-FR">
                <a:latin typeface="FreeSans"/>
                <a:ea typeface="FreeSans"/>
                <a:cs typeface="FreeSans"/>
              </a:rPr>
              <a:t>94</a:t>
            </a:fld>
            <a:endParaRPr/>
          </a:p>
        </p:txBody>
      </p:sp>
      <p:sp>
        <p:nvSpPr>
          <p:cNvPr id="63194976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2006802383" name="Espace réservé du contenu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Algebraic sphere fitting</a:t>
            </a:r>
            <a:endParaRPr>
              <a:latin typeface="FreeSans"/>
              <a:ea typeface="FreeSans"/>
              <a:cs typeface="FreeSans"/>
            </a:endParaRPr>
          </a:p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Based on Pratt’s work [Pra87]</a:t>
            </a:r>
            <a:endParaRPr/>
          </a:p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Closed-form formulation</a:t>
            </a:r>
            <a:endParaRPr/>
          </a:p>
        </p:txBody>
      </p:sp>
      <p:sp>
        <p:nvSpPr>
          <p:cNvPr id="2023845481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APSS [GG07]</a:t>
            </a:r>
            <a:endParaRPr sz="3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09664650" name="Image 148520697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428" y="995260"/>
            <a:ext cx="8514477" cy="6286882"/>
          </a:xfrm>
          <a:prstGeom prst="rect">
            <a:avLst/>
          </a:prstGeom>
        </p:spPr>
      </p:pic>
      <p:sp>
        <p:nvSpPr>
          <p:cNvPr id="67828159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091C7D6E-41B5-F3EB-A5B0-11AE030DFE05}" type="datetime1">
              <a:rPr lang="fr-FR"/>
              <a:t>08/05/2026</a:t>
            </a:fld>
            <a:endParaRPr/>
          </a:p>
        </p:txBody>
      </p:sp>
      <p:sp>
        <p:nvSpPr>
          <p:cNvPr id="32084458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CFBE088A-8D9C-3BFE-C4E2-A582F218C442}" type="slidenum">
              <a:rPr lang="fr-FR">
                <a:latin typeface="FreeSans"/>
                <a:ea typeface="FreeSans"/>
                <a:cs typeface="FreeSans"/>
              </a:rPr>
              <a:t>95</a:t>
            </a:fld>
            <a:endParaRPr/>
          </a:p>
        </p:txBody>
      </p:sp>
      <p:sp>
        <p:nvSpPr>
          <p:cNvPr id="3564428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358893274" name="Espace réservé du contenu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Algebraic sphere fitting</a:t>
            </a:r>
            <a:endParaRPr>
              <a:latin typeface="FreeSans"/>
              <a:ea typeface="FreeSans"/>
              <a:cs typeface="FreeSans"/>
            </a:endParaRPr>
          </a:p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Based on Pratt’s work [Pra87]</a:t>
            </a:r>
            <a:endParaRPr/>
          </a:p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Closed-form formulation</a:t>
            </a:r>
            <a:endParaRPr/>
          </a:p>
        </p:txBody>
      </p:sp>
      <p:sp>
        <p:nvSpPr>
          <p:cNvPr id="1830633711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APSS [GG07]</a:t>
            </a:r>
            <a:endParaRPr sz="3800"/>
          </a:p>
        </p:txBody>
      </p:sp>
      <p:sp>
        <p:nvSpPr>
          <p:cNvPr id="1177050040" name="Rectangle 518420891"/>
          <p:cNvSpPr/>
          <p:nvPr/>
        </p:nvSpPr>
        <p:spPr bwMode="auto">
          <a:xfrm>
            <a:off x="9721530" y="3887754"/>
            <a:ext cx="302763" cy="35961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06894542" name="Image 1225859783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428" y="995259"/>
            <a:ext cx="8514477" cy="6286881"/>
          </a:xfrm>
          <a:prstGeom prst="rect">
            <a:avLst/>
          </a:prstGeom>
        </p:spPr>
      </p:pic>
      <p:sp>
        <p:nvSpPr>
          <p:cNvPr id="137473103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7D3A677F-912B-D869-F457-B103389B497C}" type="datetime1">
              <a:rPr lang="fr-FR"/>
              <a:t>08/05/2026</a:t>
            </a:fld>
            <a:endParaRPr/>
          </a:p>
        </p:txBody>
      </p:sp>
      <p:sp>
        <p:nvSpPr>
          <p:cNvPr id="185276657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96A0315F-4A22-D006-6A0B-FBB8C3FB8765}" type="slidenum">
              <a:rPr lang="fr-FR">
                <a:latin typeface="FreeSans"/>
                <a:ea typeface="FreeSans"/>
                <a:cs typeface="FreeSans"/>
              </a:rPr>
              <a:t>96</a:t>
            </a:fld>
            <a:endParaRPr/>
          </a:p>
        </p:txBody>
      </p:sp>
      <p:sp>
        <p:nvSpPr>
          <p:cNvPr id="151382716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793369" name="Espace réservé du contenu 2"/>
              <p:cNvSpPr>
                <a:spLocks noGrp="1"/>
              </p:cNvSpPr>
              <p:nvPr>
                <p:ph idx="1"/>
              </p:nvPr>
            </p:nvSpPr>
            <p:spPr bwMode="auto"/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normAutofit/>
              </a:bodyPr>
              <a:lstStyle>
                <a:lvl1pPr>
                  <a:lnSpc>
                    <a:spcPct val="114999"/>
                  </a:lnSpc>
                  <a:defRPr>
                    <a:latin typeface="FreeSans"/>
                    <a:ea typeface="FreeSans"/>
                    <a:cs typeface="FreeSans"/>
                  </a:defRPr>
                </a:lvl1pPr>
                <a:lvl2pPr>
                  <a:lnSpc>
                    <a:spcPct val="114999"/>
                  </a:lnSpc>
                  <a:buFont typeface="Wingdings"/>
                  <a:buChar char="§"/>
                  <a:defRPr>
                    <a:latin typeface="FreeSans"/>
                    <a:ea typeface="FreeSans"/>
                    <a:cs typeface="FreeSans"/>
                  </a:defRPr>
                </a:lvl2pPr>
              </a:lstStyle>
              <a:p>
                <a:pPr>
                  <a:lnSpc>
                    <a:spcPct val="114999"/>
                  </a:lnSpc>
                  <a:defRPr/>
                </a:pPr>
                <a:r>
                  <a:rPr lang="fr-FR" sz="2800" b="0" i="0" u="none" strike="noStrike" cap="none" spc="0">
                    <a:solidFill>
                      <a:schemeClr val="tx1"/>
                    </a:solidFill>
                    <a:latin typeface="FreeSans"/>
                    <a:ea typeface="FreeSans"/>
                    <a:cs typeface="FreeSans"/>
                  </a:rPr>
                  <a:t>Algebraic sphere fitting</a:t>
                </a:r>
                <a:endParaRPr>
                  <a:latin typeface="FreeSans"/>
                  <a:ea typeface="FreeSans"/>
                  <a:cs typeface="FreeSans"/>
                </a:endParaRPr>
              </a:p>
              <a:p>
                <a:pPr lvl="0">
                  <a:lnSpc>
                    <a:spcPct val="114999"/>
                  </a:lnSpc>
                  <a:defRPr/>
                </a:pPr>
                <a:r>
                  <a:rPr lang="fr-FR" sz="2800" b="0" i="0" u="none" strike="noStrike" cap="none" spc="0">
                    <a:solidFill>
                      <a:schemeClr val="tx1"/>
                    </a:solidFill>
                    <a:latin typeface="FreeSans"/>
                    <a:ea typeface="FreeSans"/>
                    <a:cs typeface="FreeSans"/>
                  </a:rPr>
                  <a:t>Based on Pratt’s work [Pra87]</a:t>
                </a:r>
                <a:endParaRPr/>
              </a:p>
              <a:p>
                <a:pPr>
                  <a:defRPr/>
                </a:pPr>
                <a:r>
                  <a:rPr lang="fr-FR" sz="2800" b="0" i="0" u="none" strike="noStrike" cap="none" spc="0">
                    <a:solidFill>
                      <a:schemeClr val="tx1"/>
                    </a:solidFill>
                    <a:latin typeface="FreeSans"/>
                    <a:ea typeface="FreeSans"/>
                    <a:cs typeface="FreeSans"/>
                  </a:rPr>
                  <a:t>Closed-form formulation</a:t>
                </a:r>
                <a:endParaRPr/>
              </a:p>
              <a:p>
                <a:pPr>
                  <a:defRPr/>
                </a:pPr>
                <a:endParaRPr/>
              </a:p>
              <a:p>
                <a:pPr>
                  <a:defRPr/>
                </a:pPr>
                <a:r>
                  <a:rPr lang="fr-FR" sz="2800" b="0" i="0" u="none" strike="noStrike" cap="none" spc="0">
                    <a:solidFill>
                      <a:schemeClr val="tx1"/>
                    </a:solidFill>
                    <a:latin typeface="FreeSans"/>
                    <a:ea typeface="FreeSans"/>
                    <a:cs typeface="FreeSans"/>
                  </a:rPr>
                  <a:t>Second-order derivative</a:t>
                </a:r>
                <a:endParaRPr/>
              </a:p>
              <a:p>
                <a:pPr lvl="1">
                  <a:defRPr/>
                </a:pPr>
                <mc:AlternateContent>
                  <mc:Choice Requires="a14"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fr-FR" sz="23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23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∇</m:t>
                            </m:r>
                          </m:e>
                          <m:sup>
                            <m:r>
                              <a:rPr lang="fr-FR" sz="23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fr-FR" sz="23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3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S</m:t>
                        </m:r>
                        <m:d>
                          <m:dPr>
                            <m:ctrlPr>
                              <a:rPr lang="fr-FR" sz="23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dPr>
                          <m:e>
                            <m:r>
                              <a:rPr lang="fr-FR" sz="23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𝐱</m:t>
                            </m:r>
                          </m:e>
                        </m:d>
                        <m:r>
                          <a:rPr lang="fr-FR" sz="23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= 2 </m:t>
                        </m:r>
                        <m:sSub>
                          <m:sSubPr>
                            <m:ctrlPr>
                              <a:rPr lang="fr-FR" sz="23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fr-FR" sz="23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3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𝑞</m:t>
                            </m:r>
                          </m:sub>
                        </m:sSub>
                      </m:oMath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endParaRPr lang="fr-FR" sz="2400" b="0" i="0" u="none" strike="noStrike" cap="none" spc="0">
                  <a:solidFill>
                    <a:srgbClr val="FF0000"/>
                  </a:solidFill>
                  <a:latin typeface="FreeSans"/>
                  <a:ea typeface="FreeSans"/>
                  <a:cs typeface="FreeSans"/>
                </a:endParaRPr>
              </a:p>
              <a:p>
                <a:pPr lvl="1">
                  <a:defRPr/>
                </a:pPr>
                <a:endParaRPr/>
              </a:p>
            </p:txBody>
          </p:sp>
        </mc:Choice>
        <mc:Fallback xmlns="">
          <p:sp>
            <p:nvSpPr>
              <p:cNvPr id="409793369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2744203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APSS [GG07]</a:t>
            </a:r>
            <a:endParaRPr sz="3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180026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194A32D7-EE5A-DBDA-D6CA-704FDB676A30}" type="datetime1">
              <a:rPr lang="fr-FR"/>
              <a:t>08/05/2026</a:t>
            </a:fld>
            <a:endParaRPr/>
          </a:p>
        </p:txBody>
      </p:sp>
      <p:sp>
        <p:nvSpPr>
          <p:cNvPr id="187176312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092F4516-DA0F-5B3C-9723-A18402DA9C92}" type="slidenum">
              <a:rPr lang="fr-FR">
                <a:latin typeface="FreeSans"/>
                <a:ea typeface="FreeSans"/>
                <a:cs typeface="FreeSans"/>
              </a:rPr>
              <a:t>97</a:t>
            </a:fld>
            <a:endParaRPr/>
          </a:p>
        </p:txBody>
      </p:sp>
      <p:sp>
        <p:nvSpPr>
          <p:cNvPr id="131946054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0401915" name="Espace réservé du contenu 2"/>
              <p:cNvSpPr>
                <a:spLocks noGrp="1"/>
              </p:cNvSpPr>
              <p:nvPr>
                <p:ph idx="1"/>
              </p:nvPr>
            </p:nvSpPr>
            <p:spPr bwMode="auto"/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normAutofit/>
              </a:bodyPr>
              <a:lstStyle>
                <a:lvl1pPr>
                  <a:lnSpc>
                    <a:spcPct val="114999"/>
                  </a:lnSpc>
                  <a:defRPr>
                    <a:latin typeface="FreeSans"/>
                    <a:ea typeface="FreeSans"/>
                    <a:cs typeface="FreeSans"/>
                  </a:defRPr>
                </a:lvl1pPr>
                <a:lvl2pPr>
                  <a:lnSpc>
                    <a:spcPct val="114999"/>
                  </a:lnSpc>
                  <a:buFont typeface="Wingdings"/>
                  <a:buChar char="§"/>
                  <a:defRPr>
                    <a:latin typeface="FreeSans"/>
                    <a:ea typeface="FreeSans"/>
                    <a:cs typeface="FreeSans"/>
                  </a:defRPr>
                </a:lvl2pPr>
              </a:lstStyle>
              <a:p>
                <a:pPr>
                  <a:lnSpc>
                    <a:spcPct val="114999"/>
                  </a:lnSpc>
                  <a:defRPr/>
                </a:pPr>
                <a:r>
                  <a:rPr lang="fr-FR" sz="2800" b="0" i="0" u="none" strike="noStrike" cap="none" spc="0">
                    <a:solidFill>
                      <a:schemeClr val="tx1"/>
                    </a:solidFill>
                    <a:latin typeface="FreeSans"/>
                    <a:ea typeface="FreeSans"/>
                    <a:cs typeface="FreeSans"/>
                  </a:rPr>
                  <a:t>Algebraic sphere fitting</a:t>
                </a:r>
                <a:endParaRPr>
                  <a:latin typeface="FreeSans"/>
                  <a:ea typeface="FreeSans"/>
                  <a:cs typeface="FreeSans"/>
                </a:endParaRPr>
              </a:p>
              <a:p>
                <a:pPr lvl="0">
                  <a:lnSpc>
                    <a:spcPct val="114999"/>
                  </a:lnSpc>
                  <a:defRPr/>
                </a:pPr>
                <a:r>
                  <a:rPr lang="fr-FR" sz="2800" b="0" i="0" u="none" strike="noStrike" cap="none" spc="0">
                    <a:solidFill>
                      <a:schemeClr val="tx1"/>
                    </a:solidFill>
                    <a:latin typeface="FreeSans"/>
                    <a:ea typeface="FreeSans"/>
                    <a:cs typeface="FreeSans"/>
                  </a:rPr>
                  <a:t>Based on Pratt’s work [Pra87]</a:t>
                </a:r>
                <a:endParaRPr/>
              </a:p>
              <a:p>
                <a:pPr>
                  <a:defRPr/>
                </a:pPr>
                <a:r>
                  <a:rPr lang="fr-FR" sz="2800" b="0" i="0" u="none" strike="noStrike" cap="none" spc="0">
                    <a:solidFill>
                      <a:schemeClr val="tx1"/>
                    </a:solidFill>
                    <a:latin typeface="FreeSans"/>
                    <a:ea typeface="FreeSans"/>
                    <a:cs typeface="FreeSans"/>
                  </a:rPr>
                  <a:t>Closed-form formulation</a:t>
                </a:r>
                <a:endParaRPr/>
              </a:p>
              <a:p>
                <a:pPr>
                  <a:defRPr/>
                </a:pPr>
                <a:endParaRPr/>
              </a:p>
              <a:p>
                <a:pPr>
                  <a:defRPr/>
                </a:pPr>
                <a:r>
                  <a:rPr lang="fr-FR" sz="2800" b="0" i="0" u="none" strike="noStrike" cap="none" spc="0">
                    <a:solidFill>
                      <a:schemeClr val="tx1"/>
                    </a:solidFill>
                    <a:latin typeface="FreeSans"/>
                    <a:ea typeface="FreeSans"/>
                    <a:cs typeface="FreeSans"/>
                  </a:rPr>
                  <a:t>Second-order derivative</a:t>
                </a:r>
                <a:endParaRPr/>
              </a:p>
              <a:p>
                <a:pPr lvl="1">
                  <a:defRPr/>
                </a:pPr>
                <mc:AlternateContent>
                  <mc:Choice Requires="a14"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fr-FR" sz="23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23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∇</m:t>
                            </m:r>
                          </m:e>
                          <m:sup>
                            <m:r>
                              <a:rPr lang="fr-FR" sz="23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fr-FR" sz="23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3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S</m:t>
                        </m:r>
                        <m:d>
                          <m:dPr>
                            <m:ctrlPr>
                              <a:rPr lang="fr-FR" sz="23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dPr>
                          <m:e>
                            <m:r>
                              <a:rPr lang="fr-FR" sz="23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𝐱</m:t>
                            </m:r>
                          </m:e>
                        </m:d>
                        <m:r>
                          <a:rPr lang="fr-FR" sz="23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= 2 </m:t>
                        </m:r>
                        <m:sSub>
                          <m:sSubPr>
                            <m:ctrlPr>
                              <a:rPr lang="fr-FR" sz="23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fr-FR" sz="23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3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𝑞</m:t>
                            </m:r>
                          </m:sub>
                        </m:sSub>
                      </m:oMath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endParaRPr/>
              </a:p>
              <a:p>
                <a:pPr lvl="1">
                  <a:defRPr/>
                </a:pPr>
                <a:r>
                  <a:rPr lang="fr-FR"/>
                  <a:t>Mean curvature</a:t>
                </a:r>
                <a:endParaRPr lang="fr-FR" sz="2400" b="0" i="0" u="none" strike="noStrike" cap="none" spc="0">
                  <a:solidFill>
                    <a:srgbClr val="FF0000"/>
                  </a:solidFill>
                  <a:latin typeface="FreeSans"/>
                  <a:ea typeface="FreeSans"/>
                  <a:cs typeface="FreeSans"/>
                </a:endParaRPr>
              </a:p>
            </p:txBody>
          </p:sp>
        </mc:Choice>
        <mc:Fallback xmlns="">
          <p:sp>
            <p:nvSpPr>
              <p:cNvPr id="950401915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3470203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APSS [GG07]</a:t>
            </a:r>
            <a:endParaRPr sz="3800"/>
          </a:p>
        </p:txBody>
      </p:sp>
      <p:pic>
        <p:nvPicPr>
          <p:cNvPr id="1830509002" name="Image 1414205502"/>
          <p:cNvPicPr>
            <a:picLocks noChangeAspect="1"/>
          </p:cNvPicPr>
          <p:nvPr/>
        </p:nvPicPr>
        <p:blipFill rotWithShape="1">
          <a:blip r:embed="rId4">
            <a:alphaModFix amt="99999"/>
          </a:blip>
          <a:srcRect r="1492"/>
          <a:stretch/>
        </p:blipFill>
        <p:spPr bwMode="auto">
          <a:xfrm>
            <a:off x="5799998" y="2142997"/>
            <a:ext cx="6359339" cy="4398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19293782" name="Image 1674949393"/>
          <p:cNvPicPr>
            <a:picLocks noChangeAspect="1"/>
          </p:cNvPicPr>
          <p:nvPr/>
        </p:nvPicPr>
        <p:blipFill rotWithShape="1">
          <a:blip r:embed="rId3"/>
          <a:srcRect l="43392"/>
          <a:stretch/>
        </p:blipFill>
        <p:spPr bwMode="auto">
          <a:xfrm>
            <a:off x="5845803" y="9522"/>
            <a:ext cx="6346193" cy="6838948"/>
          </a:xfrm>
          <a:prstGeom prst="rect">
            <a:avLst/>
          </a:prstGeom>
        </p:spPr>
      </p:pic>
      <p:sp>
        <p:nvSpPr>
          <p:cNvPr id="86099583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537EE81D-BBC0-0039-00E7-B77E7D94C3A8}" type="datetime1">
              <a:rPr lang="fr-FR"/>
              <a:t>08/05/2026</a:t>
            </a:fld>
            <a:endParaRPr/>
          </a:p>
        </p:txBody>
      </p:sp>
      <p:sp>
        <p:nvSpPr>
          <p:cNvPr id="6984745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61899FE5-D562-D29B-A148-E50D336DDAB7}" type="slidenum">
              <a:rPr lang="fr-FR">
                <a:latin typeface="FreeSans"/>
                <a:ea typeface="FreeSans"/>
                <a:cs typeface="FreeSans"/>
              </a:rPr>
              <a:t>98</a:t>
            </a:fld>
            <a:endParaRPr/>
          </a:p>
        </p:txBody>
      </p:sp>
      <p:sp>
        <p:nvSpPr>
          <p:cNvPr id="69213871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609640144" name="Espace réservé du contenu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Estimate</a:t>
            </a:r>
            <a:endParaRPr/>
          </a:p>
          <a:p>
            <a:pPr lvl="1">
              <a:lnSpc>
                <a:spcPct val="114999"/>
              </a:lnSpc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Mean curvature H</a:t>
            </a:r>
            <a:endParaRPr sz="2400">
              <a:latin typeface="FreeSans"/>
              <a:ea typeface="FreeSans"/>
              <a:cs typeface="FreeSans"/>
            </a:endParaRPr>
          </a:p>
          <a:p>
            <a:pPr lvl="0"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Requirements</a:t>
            </a:r>
            <a:endParaRPr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  <a:p>
            <a:pPr lvl="1"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Input normals</a:t>
            </a:r>
            <a:endParaRPr/>
          </a:p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Other sphere fitting variants</a:t>
            </a: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3D positions only [Pra87]</a:t>
            </a:r>
            <a:endParaRPr lang="fr-FR"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r>
              <a:rPr lang="fr-FR" sz="24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non-oriented normals [CGBG13]</a:t>
            </a:r>
            <a:endParaRPr/>
          </a:p>
        </p:txBody>
      </p:sp>
      <p:sp>
        <p:nvSpPr>
          <p:cNvPr id="610330816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APSS [GG07]</a:t>
            </a:r>
            <a:endParaRPr sz="3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650159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8B437E98-AEEE-F548-2B9A-7B8E673A3ED8}" type="datetime1">
              <a:rPr lang="fr-FR"/>
              <a:t>08/05/2026</a:t>
            </a:fld>
            <a:endParaRPr/>
          </a:p>
        </p:txBody>
      </p:sp>
      <p:sp>
        <p:nvSpPr>
          <p:cNvPr id="42680363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fld id="{E446F22F-B338-9A92-A6D7-58B35CB39D48}" type="slidenum">
              <a:rPr lang="fr-FR">
                <a:latin typeface="FreeSans"/>
                <a:ea typeface="FreeSans"/>
                <a:cs typeface="FreeSans"/>
              </a:rPr>
              <a:t>99</a:t>
            </a:fld>
            <a:endParaRPr/>
          </a:p>
        </p:txBody>
      </p:sp>
      <p:sp>
        <p:nvSpPr>
          <p:cNvPr id="67018970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5pPr>
            <a:lvl6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6pPr>
            <a:lvl7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7pPr>
            <a:lvl8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8pPr>
            <a:lvl9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eeSans"/>
                <a:ea typeface="FreeSans"/>
                <a:cs typeface="FreeSans"/>
              </a:defRPr>
            </a:lvl9pPr>
          </a:lstStyle>
          <a:p>
            <a:pPr>
              <a:defRPr/>
            </a:pPr>
            <a:r>
              <a:rPr sz="900"/>
              <a:t>SURVEY ON DIFFERENTIAL ESTIMATORS FOR 3D POINT CLOUDS</a:t>
            </a:r>
            <a:endParaRPr/>
          </a:p>
        </p:txBody>
      </p:sp>
      <p:sp>
        <p:nvSpPr>
          <p:cNvPr id="1931068878" name="Espace réservé du contenu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lnSpc>
                <a:spcPct val="114999"/>
              </a:lnSpc>
              <a:defRPr>
                <a:latin typeface="FreeSans"/>
                <a:ea typeface="FreeSans"/>
                <a:cs typeface="FreeSans"/>
              </a:defRPr>
            </a:lvl1pPr>
            <a:lvl2pPr>
              <a:lnSpc>
                <a:spcPct val="114999"/>
              </a:lnSpc>
              <a:buFont typeface="Wingdings"/>
              <a:buChar char="§"/>
              <a:defRPr>
                <a:latin typeface="FreeSans"/>
                <a:ea typeface="FreeSans"/>
                <a:cs typeface="FreeSans"/>
              </a:defRPr>
            </a:lvl2pPr>
          </a:lstStyle>
          <a:p>
            <a:pPr>
              <a:lnSpc>
                <a:spcPct val="114999"/>
              </a:lnSpc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Extension to the APSS for Weingarten Map estimation</a:t>
            </a:r>
            <a:endParaRPr/>
          </a:p>
          <a:p>
            <a:pPr marL="457200" lvl="1" indent="0">
              <a:lnSpc>
                <a:spcPct val="114999"/>
              </a:lnSpc>
              <a:buFont typeface="Wingdings"/>
              <a:buNone/>
              <a:defRPr/>
            </a:pPr>
            <a:endParaRPr lang="fr-FR" sz="2800" b="0" i="0" u="none" strike="noStrike" cap="none" spc="0">
              <a:solidFill>
                <a:schemeClr val="tx1"/>
              </a:solidFill>
              <a:latin typeface="FreeSans"/>
              <a:ea typeface="FreeSans"/>
              <a:cs typeface="FreeSans"/>
            </a:endParaRPr>
          </a:p>
        </p:txBody>
      </p:sp>
      <p:sp>
        <p:nvSpPr>
          <p:cNvPr id="514256720" name="Text Placeholder 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>
            <a:lvl1pPr algn="l">
              <a:defRPr sz="3800">
                <a:latin typeface="FreeSans"/>
                <a:ea typeface="FreeSans"/>
                <a:cs typeface="FreeSans"/>
              </a:defRPr>
            </a:lvl1pPr>
            <a:lvl2pPr algn="l">
              <a:defRPr>
                <a:latin typeface="FreeSans"/>
                <a:ea typeface="FreeSans"/>
                <a:cs typeface="FreeSans"/>
              </a:defRPr>
            </a:lvl2pPr>
            <a:lvl3pPr algn="l">
              <a:defRPr>
                <a:latin typeface="FreeSans"/>
                <a:ea typeface="FreeSans"/>
                <a:cs typeface="FreeSans"/>
              </a:defRPr>
            </a:lvl3pPr>
            <a:lvl4pPr algn="l">
              <a:defRPr>
                <a:latin typeface="FreeSans"/>
                <a:ea typeface="FreeSans"/>
                <a:cs typeface="FreeSans"/>
              </a:defRPr>
            </a:lvl4pPr>
            <a:lvl5pPr algn="l">
              <a:defRPr>
                <a:latin typeface="FreeSans"/>
                <a:ea typeface="FreeSans"/>
                <a:cs typeface="FreeSans"/>
              </a:defRPr>
            </a:lvl5pPr>
            <a:lvl6pPr algn="l">
              <a:defRPr>
                <a:latin typeface="FreeSans"/>
                <a:ea typeface="FreeSans"/>
                <a:cs typeface="FreeSans"/>
              </a:defRPr>
            </a:lvl6pPr>
            <a:lvl7pPr algn="l">
              <a:defRPr>
                <a:latin typeface="FreeSans"/>
                <a:ea typeface="FreeSans"/>
                <a:cs typeface="FreeSans"/>
              </a:defRPr>
            </a:lvl7pPr>
            <a:lvl8pPr algn="l">
              <a:defRPr>
                <a:latin typeface="FreeSans"/>
                <a:ea typeface="FreeSans"/>
                <a:cs typeface="FreeSans"/>
              </a:defRPr>
            </a:lvl8pPr>
            <a:lvl9pPr algn="l">
              <a:defRPr>
                <a:latin typeface="FreeSans"/>
                <a:ea typeface="FreeSans"/>
                <a:cs typeface="FreeSan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3800" b="0" i="0" u="none" strike="noStrike" cap="none" spc="0">
                <a:solidFill>
                  <a:srgbClr val="F17070"/>
                </a:solidFill>
                <a:latin typeface="FreeSans"/>
                <a:ea typeface="FreeSans"/>
                <a:cs typeface="FreeSans"/>
              </a:rPr>
              <a:t>M</a:t>
            </a:r>
            <a:r>
              <a:rPr lang="fr-FR" sz="3800" b="0" i="0" u="none" strike="noStrike" cap="none" spc="0">
                <a:solidFill>
                  <a:schemeClr val="tx1"/>
                </a:solidFill>
                <a:latin typeface="FreeSans"/>
                <a:ea typeface="FreeSans"/>
                <a:cs typeface="FreeSans"/>
              </a:rPr>
              <a:t>ethods – ASO [LCBM21]</a:t>
            </a:r>
            <a:endParaRPr sz="3800"/>
          </a:p>
        </p:txBody>
      </p:sp>
      <p:pic>
        <p:nvPicPr>
          <p:cNvPr id="71000031" name="Image 1120088109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428" y="995260"/>
            <a:ext cx="8514477" cy="6286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theme/theme1.xml><?xml version="1.0" encoding="utf-8"?>
<a:theme xmlns:a="http://schemas.openxmlformats.org/drawing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6822</Words>
  <Application>Microsoft Office PowerPoint</Application>
  <PresentationFormat>Grand écran</PresentationFormat>
  <Paragraphs>1392</Paragraphs>
  <Slides>156</Slides>
  <Notes>156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156</vt:i4>
      </vt:variant>
    </vt:vector>
  </HeadingPairs>
  <TitlesOfParts>
    <vt:vector size="162" baseType="lpstr">
      <vt:lpstr>Arial</vt:lpstr>
      <vt:lpstr>Cambria Math</vt:lpstr>
      <vt:lpstr>FreeSans</vt:lpstr>
      <vt:lpstr>Times New Roman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Léo Arnal--Anger</cp:lastModifiedBy>
  <cp:revision>56</cp:revision>
  <dcterms:created xsi:type="dcterms:W3CDTF">2012-12-03T06:56:55Z</dcterms:created>
  <dcterms:modified xsi:type="dcterms:W3CDTF">2026-05-08T07:58:48Z</dcterms:modified>
</cp:coreProperties>
</file>